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Open Sans Extra Bold" charset="1" panose="020B0906030804020204"/>
      <p:regular r:id="rId23"/>
    </p:embeddedFont>
    <p:embeddedFont>
      <p:font typeface="Poppins Bold" charset="1" panose="000008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47857" y="-643475"/>
            <a:ext cx="1286950" cy="12869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929195" y="8389571"/>
            <a:ext cx="3735531" cy="37355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5" id="15"/>
          <p:cNvGrpSpPr>
            <a:grpSpLocks noChangeAspect="true"/>
          </p:cNvGrpSpPr>
          <p:nvPr/>
        </p:nvGrpSpPr>
        <p:grpSpPr>
          <a:xfrm rot="0">
            <a:off x="8573918" y="3143201"/>
            <a:ext cx="9146584" cy="5246370"/>
            <a:chOff x="0" y="0"/>
            <a:chExt cx="7981950" cy="4578350"/>
          </a:xfrm>
        </p:grpSpPr>
        <p:sp>
          <p:nvSpPr>
            <p:cNvPr name="Freeform 16" id="1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7" id="1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8" id="1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9" id="1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0" id="2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1730" r="0" b="-1730"/>
              </a:stretch>
            </a:blipFill>
          </p:spPr>
        </p:sp>
      </p:grpSp>
      <p:sp>
        <p:nvSpPr>
          <p:cNvPr name="TextBox 21" id="21"/>
          <p:cNvSpPr txBox="true"/>
          <p:nvPr/>
        </p:nvSpPr>
        <p:spPr>
          <a:xfrm rot="0">
            <a:off x="1028700" y="3204622"/>
            <a:ext cx="6556078" cy="1793538"/>
          </a:xfrm>
          <a:prstGeom prst="rect">
            <a:avLst/>
          </a:prstGeom>
        </p:spPr>
        <p:txBody>
          <a:bodyPr anchor="t" rtlCol="false" tIns="0" lIns="0" bIns="0" rIns="0">
            <a:spAutoFit/>
          </a:bodyPr>
          <a:lstStyle/>
          <a:p>
            <a:pPr algn="l">
              <a:lnSpc>
                <a:spcPts val="7166"/>
              </a:lnSpc>
              <a:spcBef>
                <a:spcPct val="0"/>
              </a:spcBef>
            </a:pPr>
            <a:r>
              <a:rPr lang="en-US" sz="5118">
                <a:solidFill>
                  <a:srgbClr val="051D40"/>
                </a:solidFill>
                <a:latin typeface="Open Sans Extra Bold"/>
                <a:ea typeface="Open Sans Extra Bold"/>
                <a:cs typeface="Open Sans Extra Bold"/>
                <a:sym typeface="Open Sans Extra Bold"/>
              </a:rPr>
              <a:t>Natural disaster sensor for industry </a:t>
            </a:r>
          </a:p>
        </p:txBody>
      </p:sp>
      <p:sp>
        <p:nvSpPr>
          <p:cNvPr name="TextBox 22" id="22"/>
          <p:cNvSpPr txBox="true"/>
          <p:nvPr/>
        </p:nvSpPr>
        <p:spPr>
          <a:xfrm rot="0">
            <a:off x="1028700" y="2287302"/>
            <a:ext cx="9837875" cy="669671"/>
          </a:xfrm>
          <a:prstGeom prst="rect">
            <a:avLst/>
          </a:prstGeom>
        </p:spPr>
        <p:txBody>
          <a:bodyPr anchor="t" rtlCol="false" tIns="0" lIns="0" bIns="0" rIns="0">
            <a:spAutoFit/>
          </a:bodyPr>
          <a:lstStyle/>
          <a:p>
            <a:pPr algn="l">
              <a:lnSpc>
                <a:spcPts val="5148"/>
              </a:lnSpc>
              <a:spcBef>
                <a:spcPct val="0"/>
              </a:spcBef>
            </a:pPr>
            <a:r>
              <a:rPr lang="en-US" b="true" sz="3677" spc="-73" u="sng">
                <a:solidFill>
                  <a:srgbClr val="051D40"/>
                </a:solidFill>
                <a:latin typeface="Poppins Bold"/>
                <a:ea typeface="Poppins Bold"/>
                <a:cs typeface="Poppins Bold"/>
                <a:sym typeface="Poppins Bold"/>
              </a:rPr>
              <a:t>Group 8 :</a:t>
            </a:r>
          </a:p>
        </p:txBody>
      </p:sp>
      <p:sp>
        <p:nvSpPr>
          <p:cNvPr name="TextBox 23" id="23"/>
          <p:cNvSpPr txBox="true"/>
          <p:nvPr/>
        </p:nvSpPr>
        <p:spPr>
          <a:xfrm rot="0">
            <a:off x="1391331" y="6160823"/>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Đoàn Duy Long - 22070843</a:t>
            </a:r>
          </a:p>
        </p:txBody>
      </p:sp>
      <p:sp>
        <p:nvSpPr>
          <p:cNvPr name="TextBox 24" id="24"/>
          <p:cNvSpPr txBox="true"/>
          <p:nvPr/>
        </p:nvSpPr>
        <p:spPr>
          <a:xfrm rot="0">
            <a:off x="1391331" y="6639627"/>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Ma Thanh Tùng - 22070904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525228" y="3196863"/>
            <a:ext cx="2942434" cy="727659"/>
            <a:chOff x="0" y="0"/>
            <a:chExt cx="1013291" cy="250585"/>
          </a:xfrm>
        </p:grpSpPr>
        <p:sp>
          <p:nvSpPr>
            <p:cNvPr name="Freeform 10" id="10"/>
            <p:cNvSpPr/>
            <p:nvPr/>
          </p:nvSpPr>
          <p:spPr>
            <a:xfrm flipH="false" flipV="false" rot="0">
              <a:off x="0" y="0"/>
              <a:ext cx="1013291" cy="250585"/>
            </a:xfrm>
            <a:custGeom>
              <a:avLst/>
              <a:gdLst/>
              <a:ahLst/>
              <a:cxnLst/>
              <a:rect r="r" b="b" t="t" l="l"/>
              <a:pathLst>
                <a:path h="250585" w="1013291">
                  <a:moveTo>
                    <a:pt x="121032" y="0"/>
                  </a:moveTo>
                  <a:lnTo>
                    <a:pt x="892259" y="0"/>
                  </a:lnTo>
                  <a:cubicBezTo>
                    <a:pt x="924359" y="0"/>
                    <a:pt x="955144" y="12752"/>
                    <a:pt x="977842" y="35449"/>
                  </a:cubicBezTo>
                  <a:cubicBezTo>
                    <a:pt x="1000540" y="58147"/>
                    <a:pt x="1013291" y="88932"/>
                    <a:pt x="1013291" y="121032"/>
                  </a:cubicBezTo>
                  <a:lnTo>
                    <a:pt x="1013291" y="129553"/>
                  </a:lnTo>
                  <a:cubicBezTo>
                    <a:pt x="1013291" y="161653"/>
                    <a:pt x="1000540" y="192438"/>
                    <a:pt x="977842" y="215136"/>
                  </a:cubicBezTo>
                  <a:cubicBezTo>
                    <a:pt x="955144" y="237834"/>
                    <a:pt x="924359" y="250585"/>
                    <a:pt x="892259" y="250585"/>
                  </a:cubicBezTo>
                  <a:lnTo>
                    <a:pt x="121032" y="250585"/>
                  </a:lnTo>
                  <a:cubicBezTo>
                    <a:pt x="54188" y="250585"/>
                    <a:pt x="0" y="196398"/>
                    <a:pt x="0" y="129553"/>
                  </a:cubicBezTo>
                  <a:lnTo>
                    <a:pt x="0" y="121032"/>
                  </a:lnTo>
                  <a:cubicBezTo>
                    <a:pt x="0" y="88932"/>
                    <a:pt x="12752" y="58147"/>
                    <a:pt x="35449" y="35449"/>
                  </a:cubicBezTo>
                  <a:cubicBezTo>
                    <a:pt x="58147" y="12752"/>
                    <a:pt x="88932" y="0"/>
                    <a:pt x="12103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Button</a:t>
              </a:r>
            </a:p>
          </p:txBody>
        </p:sp>
      </p:grpSp>
      <p:grpSp>
        <p:nvGrpSpPr>
          <p:cNvPr name="Group 12" id="12"/>
          <p:cNvGrpSpPr/>
          <p:nvPr/>
        </p:nvGrpSpPr>
        <p:grpSpPr>
          <a:xfrm rot="0">
            <a:off x="15910286" y="8982773"/>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779784" y="-2924411"/>
            <a:ext cx="4867868" cy="48678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0" y="3334426"/>
            <a:ext cx="5300301" cy="5300301"/>
          </a:xfrm>
          <a:custGeom>
            <a:avLst/>
            <a:gdLst/>
            <a:ahLst/>
            <a:cxnLst/>
            <a:rect r="r" b="b" t="t" l="l"/>
            <a:pathLst>
              <a:path h="5300301" w="5300301">
                <a:moveTo>
                  <a:pt x="0" y="0"/>
                </a:moveTo>
                <a:lnTo>
                  <a:pt x="5300301" y="0"/>
                </a:lnTo>
                <a:lnTo>
                  <a:pt x="5300301" y="5300301"/>
                </a:lnTo>
                <a:lnTo>
                  <a:pt x="0" y="5300301"/>
                </a:lnTo>
                <a:lnTo>
                  <a:pt x="0" y="0"/>
                </a:lnTo>
                <a:close/>
              </a:path>
            </a:pathLst>
          </a:custGeom>
          <a:blipFill>
            <a:blip r:embed="rId2"/>
            <a:stretch>
              <a:fillRect l="0" t="0" r="0" b="0"/>
            </a:stretch>
          </a:blipFill>
        </p:spPr>
      </p:sp>
      <p:sp>
        <p:nvSpPr>
          <p:cNvPr name="TextBox 19" id="19"/>
          <p:cNvSpPr txBox="true"/>
          <p:nvPr/>
        </p:nvSpPr>
        <p:spPr>
          <a:xfrm rot="0">
            <a:off x="6566061" y="4434695"/>
            <a:ext cx="9559594" cy="1900150"/>
          </a:xfrm>
          <a:prstGeom prst="rect">
            <a:avLst/>
          </a:prstGeom>
        </p:spPr>
        <p:txBody>
          <a:bodyPr anchor="t" rtlCol="false" tIns="0" lIns="0" bIns="0" rIns="0">
            <a:spAutoFit/>
          </a:bodyPr>
          <a:lstStyle/>
          <a:p>
            <a:pPr algn="l" marL="0" indent="0" lvl="0">
              <a:lnSpc>
                <a:spcPts val="3018"/>
              </a:lnSpc>
              <a:spcBef>
                <a:spcPct val="0"/>
              </a:spcBef>
            </a:pPr>
            <a:r>
              <a:rPr lang="en-US" sz="2155" spc="-43">
                <a:solidFill>
                  <a:srgbClr val="051D40"/>
                </a:solidFill>
                <a:latin typeface="Poppins"/>
                <a:ea typeface="Poppins"/>
                <a:cs typeface="Poppins"/>
                <a:sym typeface="Poppins"/>
              </a:rPr>
              <a:t>The Button is used to manually test the system's tools and components after a long period of inactivity. By pressing the button, the system can activate and check the buzzer, LED indicators, and other components, ensuring they are functioning properly before they are needed in an emergency. This provides an easy way to verify the system's readiness.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525228" y="3196863"/>
            <a:ext cx="2942434" cy="727659"/>
            <a:chOff x="0" y="0"/>
            <a:chExt cx="1013291" cy="250585"/>
          </a:xfrm>
        </p:grpSpPr>
        <p:sp>
          <p:nvSpPr>
            <p:cNvPr name="Freeform 10" id="10"/>
            <p:cNvSpPr/>
            <p:nvPr/>
          </p:nvSpPr>
          <p:spPr>
            <a:xfrm flipH="false" flipV="false" rot="0">
              <a:off x="0" y="0"/>
              <a:ext cx="1013291" cy="250585"/>
            </a:xfrm>
            <a:custGeom>
              <a:avLst/>
              <a:gdLst/>
              <a:ahLst/>
              <a:cxnLst/>
              <a:rect r="r" b="b" t="t" l="l"/>
              <a:pathLst>
                <a:path h="250585" w="1013291">
                  <a:moveTo>
                    <a:pt x="121032" y="0"/>
                  </a:moveTo>
                  <a:lnTo>
                    <a:pt x="892259" y="0"/>
                  </a:lnTo>
                  <a:cubicBezTo>
                    <a:pt x="924359" y="0"/>
                    <a:pt x="955144" y="12752"/>
                    <a:pt x="977842" y="35449"/>
                  </a:cubicBezTo>
                  <a:cubicBezTo>
                    <a:pt x="1000540" y="58147"/>
                    <a:pt x="1013291" y="88932"/>
                    <a:pt x="1013291" y="121032"/>
                  </a:cubicBezTo>
                  <a:lnTo>
                    <a:pt x="1013291" y="129553"/>
                  </a:lnTo>
                  <a:cubicBezTo>
                    <a:pt x="1013291" y="161653"/>
                    <a:pt x="1000540" y="192438"/>
                    <a:pt x="977842" y="215136"/>
                  </a:cubicBezTo>
                  <a:cubicBezTo>
                    <a:pt x="955144" y="237834"/>
                    <a:pt x="924359" y="250585"/>
                    <a:pt x="892259" y="250585"/>
                  </a:cubicBezTo>
                  <a:lnTo>
                    <a:pt x="121032" y="250585"/>
                  </a:lnTo>
                  <a:cubicBezTo>
                    <a:pt x="54188" y="250585"/>
                    <a:pt x="0" y="196398"/>
                    <a:pt x="0" y="129553"/>
                  </a:cubicBezTo>
                  <a:lnTo>
                    <a:pt x="0" y="121032"/>
                  </a:lnTo>
                  <a:cubicBezTo>
                    <a:pt x="0" y="88932"/>
                    <a:pt x="12752" y="58147"/>
                    <a:pt x="35449" y="35449"/>
                  </a:cubicBezTo>
                  <a:cubicBezTo>
                    <a:pt x="58147" y="12752"/>
                    <a:pt x="88932" y="0"/>
                    <a:pt x="12103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Buzzer 3v</a:t>
              </a:r>
            </a:p>
          </p:txBody>
        </p:sp>
      </p:grpSp>
      <p:grpSp>
        <p:nvGrpSpPr>
          <p:cNvPr name="Group 12" id="12"/>
          <p:cNvGrpSpPr/>
          <p:nvPr/>
        </p:nvGrpSpPr>
        <p:grpSpPr>
          <a:xfrm rot="0">
            <a:off x="15910286" y="8982773"/>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779784" y="-2924411"/>
            <a:ext cx="4867868" cy="48678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0" y="2927305"/>
            <a:ext cx="4859067" cy="4859067"/>
          </a:xfrm>
          <a:custGeom>
            <a:avLst/>
            <a:gdLst/>
            <a:ahLst/>
            <a:cxnLst/>
            <a:rect r="r" b="b" t="t" l="l"/>
            <a:pathLst>
              <a:path h="4859067" w="4859067">
                <a:moveTo>
                  <a:pt x="0" y="0"/>
                </a:moveTo>
                <a:lnTo>
                  <a:pt x="4859067" y="0"/>
                </a:lnTo>
                <a:lnTo>
                  <a:pt x="4859067" y="4859067"/>
                </a:lnTo>
                <a:lnTo>
                  <a:pt x="0" y="4859067"/>
                </a:lnTo>
                <a:lnTo>
                  <a:pt x="0" y="0"/>
                </a:lnTo>
                <a:close/>
              </a:path>
            </a:pathLst>
          </a:custGeom>
          <a:blipFill>
            <a:blip r:embed="rId2"/>
            <a:stretch>
              <a:fillRect l="0" t="0" r="0" b="0"/>
            </a:stretch>
          </a:blipFill>
        </p:spPr>
      </p:sp>
      <p:sp>
        <p:nvSpPr>
          <p:cNvPr name="TextBox 19" id="19"/>
          <p:cNvSpPr txBox="true"/>
          <p:nvPr/>
        </p:nvSpPr>
        <p:spPr>
          <a:xfrm rot="0">
            <a:off x="6566061" y="4434695"/>
            <a:ext cx="9559594" cy="2277796"/>
          </a:xfrm>
          <a:prstGeom prst="rect">
            <a:avLst/>
          </a:prstGeom>
        </p:spPr>
        <p:txBody>
          <a:bodyPr anchor="t" rtlCol="false" tIns="0" lIns="0" bIns="0" rIns="0">
            <a:spAutoFit/>
          </a:bodyPr>
          <a:lstStyle/>
          <a:p>
            <a:pPr algn="l">
              <a:lnSpc>
                <a:spcPts val="3018"/>
              </a:lnSpc>
            </a:pPr>
            <a:r>
              <a:rPr lang="en-US" sz="2155" spc="-43">
                <a:solidFill>
                  <a:srgbClr val="051D40"/>
                </a:solidFill>
                <a:latin typeface="Poppins"/>
                <a:ea typeface="Poppins"/>
                <a:cs typeface="Poppins"/>
                <a:sym typeface="Poppins"/>
              </a:rPr>
              <a:t>The 3V Buzzer is used in the system to provide audible alerts. It sounds off when critical conditions are detected, such as an earthquake, gas leak, or abnormal temperature and humidity levels. The buzzer is activated by the ESP8266 based on sensor readings, ensuring immediate attention and action during emergencies.</a:t>
            </a:r>
          </a:p>
          <a:p>
            <a:pPr algn="l" marL="0" indent="0" lvl="0">
              <a:lnSpc>
                <a:spcPts val="301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229243" y="1035760"/>
            <a:ext cx="7098207" cy="685553"/>
            <a:chOff x="0" y="0"/>
            <a:chExt cx="2594557" cy="250585"/>
          </a:xfrm>
        </p:grpSpPr>
        <p:sp>
          <p:nvSpPr>
            <p:cNvPr name="Freeform 10" id="10"/>
            <p:cNvSpPr/>
            <p:nvPr/>
          </p:nvSpPr>
          <p:spPr>
            <a:xfrm flipH="false" flipV="false" rot="0">
              <a:off x="0" y="0"/>
              <a:ext cx="2594557" cy="250585"/>
            </a:xfrm>
            <a:custGeom>
              <a:avLst/>
              <a:gdLst/>
              <a:ahLst/>
              <a:cxnLst/>
              <a:rect r="r" b="b" t="t" l="l"/>
              <a:pathLst>
                <a:path h="250585" w="2594557">
                  <a:moveTo>
                    <a:pt x="50172" y="0"/>
                  </a:moveTo>
                  <a:lnTo>
                    <a:pt x="2544385" y="0"/>
                  </a:lnTo>
                  <a:cubicBezTo>
                    <a:pt x="2572094" y="0"/>
                    <a:pt x="2594557" y="22463"/>
                    <a:pt x="2594557" y="50172"/>
                  </a:cubicBezTo>
                  <a:lnTo>
                    <a:pt x="2594557" y="200414"/>
                  </a:lnTo>
                  <a:cubicBezTo>
                    <a:pt x="2594557" y="213720"/>
                    <a:pt x="2589271" y="226481"/>
                    <a:pt x="2579862" y="235890"/>
                  </a:cubicBezTo>
                  <a:cubicBezTo>
                    <a:pt x="2570453" y="245299"/>
                    <a:pt x="2557692" y="250585"/>
                    <a:pt x="2544385" y="250585"/>
                  </a:cubicBezTo>
                  <a:lnTo>
                    <a:pt x="50172" y="250585"/>
                  </a:lnTo>
                  <a:cubicBezTo>
                    <a:pt x="22463" y="250585"/>
                    <a:pt x="0" y="228123"/>
                    <a:pt x="0" y="200414"/>
                  </a:cubicBezTo>
                  <a:lnTo>
                    <a:pt x="0" y="50172"/>
                  </a:lnTo>
                  <a:cubicBezTo>
                    <a:pt x="0" y="36865"/>
                    <a:pt x="5286" y="24104"/>
                    <a:pt x="14695" y="14695"/>
                  </a:cubicBezTo>
                  <a:cubicBezTo>
                    <a:pt x="24104" y="5286"/>
                    <a:pt x="36865" y="0"/>
                    <a:pt x="5017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2594557"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NeoPixel Ring 12 RGB LED</a:t>
              </a:r>
            </a:p>
          </p:txBody>
        </p:sp>
      </p:grpSp>
      <p:grpSp>
        <p:nvGrpSpPr>
          <p:cNvPr name="Group 12" id="12"/>
          <p:cNvGrpSpPr/>
          <p:nvPr/>
        </p:nvGrpSpPr>
        <p:grpSpPr>
          <a:xfrm rot="0">
            <a:off x="-188217" y="9258300"/>
            <a:ext cx="18476217" cy="1028700"/>
            <a:chOff x="0" y="0"/>
            <a:chExt cx="4866164" cy="270933"/>
          </a:xfrm>
        </p:grpSpPr>
        <p:sp>
          <p:nvSpPr>
            <p:cNvPr name="Freeform 13" id="1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14" id="1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240232" y="-2199716"/>
            <a:ext cx="4867868" cy="48678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666991" y="2116800"/>
            <a:ext cx="6053399" cy="6053399"/>
          </a:xfrm>
          <a:custGeom>
            <a:avLst/>
            <a:gdLst/>
            <a:ahLst/>
            <a:cxnLst/>
            <a:rect r="r" b="b" t="t" l="l"/>
            <a:pathLst>
              <a:path h="6053399" w="6053399">
                <a:moveTo>
                  <a:pt x="0" y="0"/>
                </a:moveTo>
                <a:lnTo>
                  <a:pt x="6053399" y="0"/>
                </a:lnTo>
                <a:lnTo>
                  <a:pt x="6053399" y="6053400"/>
                </a:lnTo>
                <a:lnTo>
                  <a:pt x="0" y="6053400"/>
                </a:lnTo>
                <a:lnTo>
                  <a:pt x="0" y="0"/>
                </a:lnTo>
                <a:close/>
              </a:path>
            </a:pathLst>
          </a:custGeom>
          <a:blipFill>
            <a:blip r:embed="rId2"/>
            <a:stretch>
              <a:fillRect l="0" t="0" r="0" b="0"/>
            </a:stretch>
          </a:blipFill>
        </p:spPr>
      </p:sp>
      <p:sp>
        <p:nvSpPr>
          <p:cNvPr name="TextBox 19" id="19"/>
          <p:cNvSpPr txBox="true"/>
          <p:nvPr/>
        </p:nvSpPr>
        <p:spPr>
          <a:xfrm rot="0">
            <a:off x="7229243" y="2034320"/>
            <a:ext cx="9006427" cy="2851911"/>
          </a:xfrm>
          <a:prstGeom prst="rect">
            <a:avLst/>
          </a:prstGeom>
        </p:spPr>
        <p:txBody>
          <a:bodyPr anchor="t" rtlCol="false" tIns="0" lIns="0" bIns="0" rIns="0">
            <a:spAutoFit/>
          </a:bodyPr>
          <a:lstStyle/>
          <a:p>
            <a:pPr algn="l" marL="438489" indent="-219245" lvl="1">
              <a:lnSpc>
                <a:spcPts val="2843"/>
              </a:lnSpc>
              <a:buFont typeface="Arial"/>
              <a:buChar char="•"/>
            </a:pPr>
            <a:r>
              <a:rPr lang="en-US" sz="2030" spc="-40">
                <a:solidFill>
                  <a:srgbClr val="051D40"/>
                </a:solidFill>
                <a:latin typeface="Poppins"/>
                <a:ea typeface="Poppins"/>
                <a:cs typeface="Poppins"/>
                <a:sym typeface="Poppins"/>
              </a:rPr>
              <a:t>The NeoPixel Ring with 12 RGB LEDs is used in the system to provide visual alerts and status indications. It can display various colors and patterns, signaling different conditions such as an earthquake, gas leak, or heatwave. The ESP8266 controls the NeoPixel Ring, allowing it to light up in specific colors (e.g., red for danger, green for normal) based on real-time data from the sensors. This enhances the system's ability to visually communicate urgent information.</a:t>
            </a:r>
          </a:p>
          <a:p>
            <a:pPr algn="l" marL="0" indent="0" lvl="0">
              <a:lnSpc>
                <a:spcPts val="2843"/>
              </a:lnSpc>
              <a:spcBef>
                <a:spcPct val="0"/>
              </a:spcBef>
            </a:pPr>
          </a:p>
        </p:txBody>
      </p:sp>
      <p:sp>
        <p:nvSpPr>
          <p:cNvPr name="TextBox 20" id="20"/>
          <p:cNvSpPr txBox="true"/>
          <p:nvPr/>
        </p:nvSpPr>
        <p:spPr>
          <a:xfrm rot="0">
            <a:off x="7229243" y="4829081"/>
            <a:ext cx="9006427" cy="357988"/>
          </a:xfrm>
          <a:prstGeom prst="rect">
            <a:avLst/>
          </a:prstGeom>
        </p:spPr>
        <p:txBody>
          <a:bodyPr anchor="t" rtlCol="false" tIns="0" lIns="0" bIns="0" rIns="0">
            <a:spAutoFit/>
          </a:bodyPr>
          <a:lstStyle/>
          <a:p>
            <a:pPr algn="l" marL="438490" indent="-219245" lvl="1">
              <a:lnSpc>
                <a:spcPts val="2843"/>
              </a:lnSpc>
              <a:buFont typeface="Arial"/>
              <a:buChar char="•"/>
            </a:pPr>
            <a:r>
              <a:rPr lang="en-US" sz="2030" spc="-40">
                <a:solidFill>
                  <a:srgbClr val="051D40"/>
                </a:solidFill>
                <a:latin typeface="Poppins"/>
                <a:ea typeface="Poppins"/>
                <a:cs typeface="Poppins"/>
                <a:sym typeface="Poppins"/>
              </a:rPr>
              <a:t>Red : Flood , heat wave , air quality high , Vibration</a:t>
            </a:r>
          </a:p>
        </p:txBody>
      </p:sp>
      <p:sp>
        <p:nvSpPr>
          <p:cNvPr name="TextBox 21" id="21"/>
          <p:cNvSpPr txBox="true"/>
          <p:nvPr/>
        </p:nvSpPr>
        <p:spPr>
          <a:xfrm rot="0">
            <a:off x="7229243" y="5368044"/>
            <a:ext cx="9006427" cy="357988"/>
          </a:xfrm>
          <a:prstGeom prst="rect">
            <a:avLst/>
          </a:prstGeom>
        </p:spPr>
        <p:txBody>
          <a:bodyPr anchor="t" rtlCol="false" tIns="0" lIns="0" bIns="0" rIns="0">
            <a:spAutoFit/>
          </a:bodyPr>
          <a:lstStyle/>
          <a:p>
            <a:pPr algn="l" marL="438490" indent="-219245" lvl="1">
              <a:lnSpc>
                <a:spcPts val="2843"/>
              </a:lnSpc>
              <a:buFont typeface="Arial"/>
              <a:buChar char="•"/>
            </a:pPr>
            <a:r>
              <a:rPr lang="en-US" sz="2030" spc="-40">
                <a:solidFill>
                  <a:srgbClr val="051D40"/>
                </a:solidFill>
                <a:latin typeface="Poppins"/>
                <a:ea typeface="Poppins"/>
                <a:cs typeface="Poppins"/>
                <a:sym typeface="Poppins"/>
              </a:rPr>
              <a:t>While  : Test board</a:t>
            </a:r>
          </a:p>
        </p:txBody>
      </p:sp>
      <p:sp>
        <p:nvSpPr>
          <p:cNvPr name="TextBox 22" id="22"/>
          <p:cNvSpPr txBox="true"/>
          <p:nvPr/>
        </p:nvSpPr>
        <p:spPr>
          <a:xfrm rot="0">
            <a:off x="7229243" y="5907007"/>
            <a:ext cx="9006427" cy="357988"/>
          </a:xfrm>
          <a:prstGeom prst="rect">
            <a:avLst/>
          </a:prstGeom>
        </p:spPr>
        <p:txBody>
          <a:bodyPr anchor="t" rtlCol="false" tIns="0" lIns="0" bIns="0" rIns="0">
            <a:spAutoFit/>
          </a:bodyPr>
          <a:lstStyle/>
          <a:p>
            <a:pPr algn="l" marL="438490" indent="-219245" lvl="1">
              <a:lnSpc>
                <a:spcPts val="2843"/>
              </a:lnSpc>
              <a:buFont typeface="Arial"/>
              <a:buChar char="•"/>
            </a:pPr>
            <a:r>
              <a:rPr lang="en-US" sz="2030" spc="-40">
                <a:solidFill>
                  <a:srgbClr val="051D40"/>
                </a:solidFill>
                <a:latin typeface="Poppins"/>
                <a:ea typeface="Poppins"/>
                <a:cs typeface="Poppins"/>
                <a:sym typeface="Poppins"/>
              </a:rPr>
              <a:t>Green  : When air quality &lt;= 50 </a:t>
            </a:r>
          </a:p>
        </p:txBody>
      </p:sp>
      <p:sp>
        <p:nvSpPr>
          <p:cNvPr name="TextBox 23" id="23"/>
          <p:cNvSpPr txBox="true"/>
          <p:nvPr/>
        </p:nvSpPr>
        <p:spPr>
          <a:xfrm rot="0">
            <a:off x="7229243" y="6445970"/>
            <a:ext cx="9006427" cy="357988"/>
          </a:xfrm>
          <a:prstGeom prst="rect">
            <a:avLst/>
          </a:prstGeom>
        </p:spPr>
        <p:txBody>
          <a:bodyPr anchor="t" rtlCol="false" tIns="0" lIns="0" bIns="0" rIns="0">
            <a:spAutoFit/>
          </a:bodyPr>
          <a:lstStyle/>
          <a:p>
            <a:pPr algn="l" marL="438490" indent="-219245" lvl="1">
              <a:lnSpc>
                <a:spcPts val="2843"/>
              </a:lnSpc>
              <a:buFont typeface="Arial"/>
              <a:buChar char="•"/>
            </a:pPr>
            <a:r>
              <a:rPr lang="en-US" sz="2030" spc="-40">
                <a:solidFill>
                  <a:srgbClr val="051D40"/>
                </a:solidFill>
                <a:latin typeface="Poppins"/>
                <a:ea typeface="Poppins"/>
                <a:cs typeface="Poppins"/>
                <a:sym typeface="Poppins"/>
              </a:rPr>
              <a:t>Yellow  : When air quality &gt; 50 and &lt;=100</a:t>
            </a:r>
          </a:p>
        </p:txBody>
      </p:sp>
      <p:sp>
        <p:nvSpPr>
          <p:cNvPr name="TextBox 24" id="24"/>
          <p:cNvSpPr txBox="true"/>
          <p:nvPr/>
        </p:nvSpPr>
        <p:spPr>
          <a:xfrm rot="0">
            <a:off x="7229243" y="6984932"/>
            <a:ext cx="9006427" cy="357988"/>
          </a:xfrm>
          <a:prstGeom prst="rect">
            <a:avLst/>
          </a:prstGeom>
        </p:spPr>
        <p:txBody>
          <a:bodyPr anchor="t" rtlCol="false" tIns="0" lIns="0" bIns="0" rIns="0">
            <a:spAutoFit/>
          </a:bodyPr>
          <a:lstStyle/>
          <a:p>
            <a:pPr algn="l" marL="438490" indent="-219245" lvl="1">
              <a:lnSpc>
                <a:spcPts val="2843"/>
              </a:lnSpc>
              <a:buFont typeface="Arial"/>
              <a:buChar char="•"/>
            </a:pPr>
            <a:r>
              <a:rPr lang="en-US" sz="2030" spc="-40">
                <a:solidFill>
                  <a:srgbClr val="051D40"/>
                </a:solidFill>
                <a:latin typeface="Poppins"/>
                <a:ea typeface="Poppins"/>
                <a:cs typeface="Poppins"/>
                <a:sym typeface="Poppins"/>
              </a:rPr>
              <a:t>Orange : When air quality &gt; 100 and &lt;=200</a:t>
            </a:r>
          </a:p>
        </p:txBody>
      </p:sp>
      <p:sp>
        <p:nvSpPr>
          <p:cNvPr name="TextBox 25" id="25"/>
          <p:cNvSpPr txBox="true"/>
          <p:nvPr/>
        </p:nvSpPr>
        <p:spPr>
          <a:xfrm rot="0">
            <a:off x="7229243" y="7523895"/>
            <a:ext cx="9006427" cy="357988"/>
          </a:xfrm>
          <a:prstGeom prst="rect">
            <a:avLst/>
          </a:prstGeom>
        </p:spPr>
        <p:txBody>
          <a:bodyPr anchor="t" rtlCol="false" tIns="0" lIns="0" bIns="0" rIns="0">
            <a:spAutoFit/>
          </a:bodyPr>
          <a:lstStyle/>
          <a:p>
            <a:pPr algn="l" marL="438490" indent="-219245" lvl="1">
              <a:lnSpc>
                <a:spcPts val="2843"/>
              </a:lnSpc>
              <a:buFont typeface="Arial"/>
              <a:buChar char="•"/>
            </a:pPr>
            <a:r>
              <a:rPr lang="en-US" sz="2030" spc="-40">
                <a:solidFill>
                  <a:srgbClr val="051D40"/>
                </a:solidFill>
                <a:latin typeface="Poppins"/>
                <a:ea typeface="Poppins"/>
                <a:cs typeface="Poppins"/>
                <a:sym typeface="Poppins"/>
              </a:rPr>
              <a:t>Purple  : When air quality &gt; 200 and &lt;=300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525228" y="3196863"/>
            <a:ext cx="2942434" cy="727659"/>
            <a:chOff x="0" y="0"/>
            <a:chExt cx="1013291" cy="250585"/>
          </a:xfrm>
        </p:grpSpPr>
        <p:sp>
          <p:nvSpPr>
            <p:cNvPr name="Freeform 10" id="10"/>
            <p:cNvSpPr/>
            <p:nvPr/>
          </p:nvSpPr>
          <p:spPr>
            <a:xfrm flipH="false" flipV="false" rot="0">
              <a:off x="0" y="0"/>
              <a:ext cx="1013291" cy="250585"/>
            </a:xfrm>
            <a:custGeom>
              <a:avLst/>
              <a:gdLst/>
              <a:ahLst/>
              <a:cxnLst/>
              <a:rect r="r" b="b" t="t" l="l"/>
              <a:pathLst>
                <a:path h="250585" w="1013291">
                  <a:moveTo>
                    <a:pt x="121032" y="0"/>
                  </a:moveTo>
                  <a:lnTo>
                    <a:pt x="892259" y="0"/>
                  </a:lnTo>
                  <a:cubicBezTo>
                    <a:pt x="924359" y="0"/>
                    <a:pt x="955144" y="12752"/>
                    <a:pt x="977842" y="35449"/>
                  </a:cubicBezTo>
                  <a:cubicBezTo>
                    <a:pt x="1000540" y="58147"/>
                    <a:pt x="1013291" y="88932"/>
                    <a:pt x="1013291" y="121032"/>
                  </a:cubicBezTo>
                  <a:lnTo>
                    <a:pt x="1013291" y="129553"/>
                  </a:lnTo>
                  <a:cubicBezTo>
                    <a:pt x="1013291" y="161653"/>
                    <a:pt x="1000540" y="192438"/>
                    <a:pt x="977842" y="215136"/>
                  </a:cubicBezTo>
                  <a:cubicBezTo>
                    <a:pt x="955144" y="237834"/>
                    <a:pt x="924359" y="250585"/>
                    <a:pt x="892259" y="250585"/>
                  </a:cubicBezTo>
                  <a:lnTo>
                    <a:pt x="121032" y="250585"/>
                  </a:lnTo>
                  <a:cubicBezTo>
                    <a:pt x="54188" y="250585"/>
                    <a:pt x="0" y="196398"/>
                    <a:pt x="0" y="129553"/>
                  </a:cubicBezTo>
                  <a:lnTo>
                    <a:pt x="0" y="121032"/>
                  </a:lnTo>
                  <a:cubicBezTo>
                    <a:pt x="0" y="88932"/>
                    <a:pt x="12752" y="58147"/>
                    <a:pt x="35449" y="35449"/>
                  </a:cubicBezTo>
                  <a:cubicBezTo>
                    <a:pt x="58147" y="12752"/>
                    <a:pt x="88932" y="0"/>
                    <a:pt x="12103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SIM 800A</a:t>
              </a:r>
            </a:p>
          </p:txBody>
        </p:sp>
      </p:grpSp>
      <p:grpSp>
        <p:nvGrpSpPr>
          <p:cNvPr name="Group 12" id="12"/>
          <p:cNvGrpSpPr/>
          <p:nvPr/>
        </p:nvGrpSpPr>
        <p:grpSpPr>
          <a:xfrm rot="0">
            <a:off x="15910286" y="8982773"/>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779784" y="-2924411"/>
            <a:ext cx="4867868" cy="48678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68270" y="2095236"/>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TextBox 19" id="19"/>
          <p:cNvSpPr txBox="true"/>
          <p:nvPr/>
        </p:nvSpPr>
        <p:spPr>
          <a:xfrm rot="0">
            <a:off x="6566061" y="4434695"/>
            <a:ext cx="9559594" cy="3033088"/>
          </a:xfrm>
          <a:prstGeom prst="rect">
            <a:avLst/>
          </a:prstGeom>
        </p:spPr>
        <p:txBody>
          <a:bodyPr anchor="t" rtlCol="false" tIns="0" lIns="0" bIns="0" rIns="0">
            <a:spAutoFit/>
          </a:bodyPr>
          <a:lstStyle/>
          <a:p>
            <a:pPr algn="l">
              <a:lnSpc>
                <a:spcPts val="3018"/>
              </a:lnSpc>
            </a:pPr>
            <a:r>
              <a:rPr lang="en-US" sz="2155" spc="-43">
                <a:solidFill>
                  <a:srgbClr val="051D40"/>
                </a:solidFill>
                <a:latin typeface="Poppins"/>
                <a:ea typeface="Poppins"/>
                <a:cs typeface="Poppins"/>
                <a:sym typeface="Poppins"/>
              </a:rPr>
              <a:t>The SIM800A is a GSM/GPRS module used for communication in the system. It enables the sending of SMS alerts in case of critical events, such as detecting an earthquake, gas leak, or abnormal environmental conditions. The ESP8266 interfaces with the SIM800A to trigger emergency messages, ensuring immediate communication with users or emergency services even in remote areas without internet connectivity.</a:t>
            </a:r>
          </a:p>
          <a:p>
            <a:pPr algn="l" marL="0" indent="0" lvl="0">
              <a:lnSpc>
                <a:spcPts val="301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774374" y="7788988"/>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10485919" y="7788988"/>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4" id="4"/>
          <p:cNvGrpSpPr/>
          <p:nvPr/>
        </p:nvGrpSpPr>
        <p:grpSpPr>
          <a:xfrm rot="0">
            <a:off x="-2123887" y="-2346523"/>
            <a:ext cx="4693046" cy="46930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73718" y="7940477"/>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5400000">
            <a:off x="3137469" y="6418038"/>
            <a:ext cx="625541" cy="555025"/>
          </a:xfrm>
          <a:custGeom>
            <a:avLst/>
            <a:gdLst/>
            <a:ahLst/>
            <a:cxnLst/>
            <a:rect r="r" b="b" t="t" l="l"/>
            <a:pathLst>
              <a:path h="555025" w="625541">
                <a:moveTo>
                  <a:pt x="0" y="0"/>
                </a:moveTo>
                <a:lnTo>
                  <a:pt x="625541" y="0"/>
                </a:lnTo>
                <a:lnTo>
                  <a:pt x="625541" y="555025"/>
                </a:lnTo>
                <a:lnTo>
                  <a:pt x="0" y="555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621166" y="5342094"/>
            <a:ext cx="6148216" cy="2331199"/>
          </a:xfrm>
          <a:custGeom>
            <a:avLst/>
            <a:gdLst/>
            <a:ahLst/>
            <a:cxnLst/>
            <a:rect r="r" b="b" t="t" l="l"/>
            <a:pathLst>
              <a:path h="2331199" w="6148216">
                <a:moveTo>
                  <a:pt x="0" y="0"/>
                </a:moveTo>
                <a:lnTo>
                  <a:pt x="6148216" y="0"/>
                </a:lnTo>
                <a:lnTo>
                  <a:pt x="6148216" y="2331198"/>
                </a:lnTo>
                <a:lnTo>
                  <a:pt x="0" y="2331198"/>
                </a:lnTo>
                <a:lnTo>
                  <a:pt x="0" y="0"/>
                </a:lnTo>
                <a:close/>
              </a:path>
            </a:pathLst>
          </a:custGeom>
          <a:blipFill>
            <a:blip r:embed="rId5"/>
            <a:stretch>
              <a:fillRect l="0" t="0" r="0" b="0"/>
            </a:stretch>
          </a:blipFill>
        </p:spPr>
      </p:sp>
      <p:sp>
        <p:nvSpPr>
          <p:cNvPr name="Freeform 12" id="12"/>
          <p:cNvSpPr/>
          <p:nvPr/>
        </p:nvSpPr>
        <p:spPr>
          <a:xfrm flipH="false" flipV="false" rot="0">
            <a:off x="10053630" y="5342094"/>
            <a:ext cx="6274088" cy="2373429"/>
          </a:xfrm>
          <a:custGeom>
            <a:avLst/>
            <a:gdLst/>
            <a:ahLst/>
            <a:cxnLst/>
            <a:rect r="r" b="b" t="t" l="l"/>
            <a:pathLst>
              <a:path h="2373429" w="6274088">
                <a:moveTo>
                  <a:pt x="0" y="0"/>
                </a:moveTo>
                <a:lnTo>
                  <a:pt x="6274088" y="0"/>
                </a:lnTo>
                <a:lnTo>
                  <a:pt x="6274088" y="2373428"/>
                </a:lnTo>
                <a:lnTo>
                  <a:pt x="0" y="2373428"/>
                </a:lnTo>
                <a:lnTo>
                  <a:pt x="0" y="0"/>
                </a:lnTo>
                <a:close/>
              </a:path>
            </a:pathLst>
          </a:custGeom>
          <a:blipFill>
            <a:blip r:embed="rId6"/>
            <a:stretch>
              <a:fillRect l="0" t="-1547" r="0" b="-1547"/>
            </a:stretch>
          </a:blipFill>
        </p:spPr>
      </p:sp>
      <p:sp>
        <p:nvSpPr>
          <p:cNvPr name="Freeform 13" id="13"/>
          <p:cNvSpPr/>
          <p:nvPr/>
        </p:nvSpPr>
        <p:spPr>
          <a:xfrm flipH="false" flipV="false" rot="0">
            <a:off x="11212083" y="655823"/>
            <a:ext cx="1718160" cy="1508857"/>
          </a:xfrm>
          <a:custGeom>
            <a:avLst/>
            <a:gdLst/>
            <a:ahLst/>
            <a:cxnLst/>
            <a:rect r="r" b="b" t="t" l="l"/>
            <a:pathLst>
              <a:path h="1508857" w="1718160">
                <a:moveTo>
                  <a:pt x="0" y="0"/>
                </a:moveTo>
                <a:lnTo>
                  <a:pt x="1718160" y="0"/>
                </a:lnTo>
                <a:lnTo>
                  <a:pt x="1718160" y="1508858"/>
                </a:lnTo>
                <a:lnTo>
                  <a:pt x="0" y="15088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794886" y="1090442"/>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SMS warning</a:t>
            </a:r>
          </a:p>
        </p:txBody>
      </p:sp>
      <p:sp>
        <p:nvSpPr>
          <p:cNvPr name="TextBox 15" id="15"/>
          <p:cNvSpPr txBox="true"/>
          <p:nvPr/>
        </p:nvSpPr>
        <p:spPr>
          <a:xfrm rot="0">
            <a:off x="1428655" y="2570102"/>
            <a:ext cx="6340727" cy="2889215"/>
          </a:xfrm>
          <a:prstGeom prst="rect">
            <a:avLst/>
          </a:prstGeom>
        </p:spPr>
        <p:txBody>
          <a:bodyPr anchor="t" rtlCol="false" tIns="0" lIns="0" bIns="0" rIns="0">
            <a:spAutoFit/>
          </a:bodyPr>
          <a:lstStyle/>
          <a:p>
            <a:pPr algn="l" marL="390636" indent="-195318" lvl="1">
              <a:lnSpc>
                <a:spcPts val="2533"/>
              </a:lnSpc>
              <a:buFont typeface="Arial"/>
              <a:buChar char="•"/>
            </a:pPr>
            <a:r>
              <a:rPr lang="en-US" sz="1809" spc="-36">
                <a:solidFill>
                  <a:srgbClr val="FDFDFD"/>
                </a:solidFill>
                <a:latin typeface="Poppins"/>
                <a:ea typeface="Poppins"/>
                <a:cs typeface="Poppins"/>
                <a:sym typeface="Poppins"/>
              </a:rPr>
              <a:t>When the SW-420 sensor detects vibrations, the circuit processes the signal it receives, ensuring that the data is accurately interpreted. Once the processing is complete, the system initiates a response by sending a detailed notification or message directly to the connected phone, allowing the user to be promptly informed of the detected vibration event.</a:t>
            </a:r>
          </a:p>
          <a:p>
            <a:pPr algn="l" marL="0" indent="0" lvl="0">
              <a:lnSpc>
                <a:spcPts val="2533"/>
              </a:lnSpc>
              <a:spcBef>
                <a:spcPct val="0"/>
              </a:spcBef>
            </a:pPr>
          </a:p>
        </p:txBody>
      </p:sp>
      <p:sp>
        <p:nvSpPr>
          <p:cNvPr name="TextBox 16" id="16"/>
          <p:cNvSpPr txBox="true"/>
          <p:nvPr/>
        </p:nvSpPr>
        <p:spPr>
          <a:xfrm rot="0">
            <a:off x="9986991" y="2570102"/>
            <a:ext cx="6340727" cy="2569434"/>
          </a:xfrm>
          <a:prstGeom prst="rect">
            <a:avLst/>
          </a:prstGeom>
        </p:spPr>
        <p:txBody>
          <a:bodyPr anchor="t" rtlCol="false" tIns="0" lIns="0" bIns="0" rIns="0">
            <a:spAutoFit/>
          </a:bodyPr>
          <a:lstStyle/>
          <a:p>
            <a:pPr algn="l" marL="390636" indent="-195318" lvl="1">
              <a:lnSpc>
                <a:spcPts val="2533"/>
              </a:lnSpc>
              <a:buFont typeface="Arial"/>
              <a:buChar char="•"/>
            </a:pPr>
            <a:r>
              <a:rPr lang="en-US" sz="1809" spc="-36">
                <a:solidFill>
                  <a:srgbClr val="FDFDFD"/>
                </a:solidFill>
                <a:latin typeface="Poppins"/>
                <a:ea typeface="Poppins"/>
                <a:cs typeface="Poppins"/>
                <a:sym typeface="Poppins"/>
              </a:rPr>
              <a:t>The MQ-135 sensor is designed to monitor air quality and detect gas leaks in the environment. Once it identifies any irregularities or hazardous conditions, the circuit processes the collected data and promptly sends a notification or message to the designated phone. This ensures timely alerts for better safety and environmental monitoring.</a:t>
            </a:r>
          </a:p>
          <a:p>
            <a:pPr algn="l" marL="0" indent="0" lvl="0">
              <a:lnSpc>
                <a:spcPts val="253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8315313" y="4180490"/>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7944228" y="7402839"/>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8309460" y="5760481"/>
            <a:ext cx="373607" cy="3736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0" id="20"/>
          <p:cNvSpPr/>
          <p:nvPr/>
        </p:nvSpPr>
        <p:spPr>
          <a:xfrm flipH="false" flipV="false" rot="0">
            <a:off x="1028700" y="2124934"/>
            <a:ext cx="15933254" cy="6728501"/>
          </a:xfrm>
          <a:custGeom>
            <a:avLst/>
            <a:gdLst/>
            <a:ahLst/>
            <a:cxnLst/>
            <a:rect r="r" b="b" t="t" l="l"/>
            <a:pathLst>
              <a:path h="6728501" w="15933254">
                <a:moveTo>
                  <a:pt x="0" y="0"/>
                </a:moveTo>
                <a:lnTo>
                  <a:pt x="15933254" y="0"/>
                </a:lnTo>
                <a:lnTo>
                  <a:pt x="15933254" y="6728502"/>
                </a:lnTo>
                <a:lnTo>
                  <a:pt x="0" y="6728502"/>
                </a:lnTo>
                <a:lnTo>
                  <a:pt x="0" y="0"/>
                </a:lnTo>
                <a:close/>
              </a:path>
            </a:pathLst>
          </a:custGeom>
          <a:blipFill>
            <a:blip r:embed="rId2"/>
            <a:stretch>
              <a:fillRect l="0" t="0" r="0" b="0"/>
            </a:stretch>
          </a:blipFill>
        </p:spPr>
      </p:sp>
      <p:sp>
        <p:nvSpPr>
          <p:cNvPr name="TextBox 21" id="21"/>
          <p:cNvSpPr txBox="true"/>
          <p:nvPr/>
        </p:nvSpPr>
        <p:spPr>
          <a:xfrm rot="0">
            <a:off x="7514936" y="424898"/>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01237D"/>
                </a:solidFill>
                <a:latin typeface="Open Sans Extra Bold"/>
                <a:ea typeface="Open Sans Extra Bold"/>
                <a:cs typeface="Open Sans Extra Bold"/>
                <a:sym typeface="Open Sans Extra Bold"/>
              </a:rPr>
              <a:t>Blynk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914324" y="53686"/>
            <a:ext cx="11301259" cy="10418733"/>
          </a:xfrm>
          <a:custGeom>
            <a:avLst/>
            <a:gdLst/>
            <a:ahLst/>
            <a:cxnLst/>
            <a:rect r="r" b="b" t="t" l="l"/>
            <a:pathLst>
              <a:path h="10418733" w="11301259">
                <a:moveTo>
                  <a:pt x="0" y="0"/>
                </a:moveTo>
                <a:lnTo>
                  <a:pt x="11301259" y="0"/>
                </a:lnTo>
                <a:lnTo>
                  <a:pt x="11301259" y="10418733"/>
                </a:lnTo>
                <a:lnTo>
                  <a:pt x="0" y="10418733"/>
                </a:lnTo>
                <a:lnTo>
                  <a:pt x="0" y="0"/>
                </a:lnTo>
                <a:close/>
              </a:path>
            </a:pathLst>
          </a:custGeom>
          <a:blipFill>
            <a:blip r:embed="rId2"/>
            <a:stretch>
              <a:fillRect l="-38010" t="0" r="-38010" b="0"/>
            </a:stretch>
          </a:blipFill>
        </p:spPr>
      </p:sp>
      <p:grpSp>
        <p:nvGrpSpPr>
          <p:cNvPr name="Group 3" id="3"/>
          <p:cNvGrpSpPr/>
          <p:nvPr/>
        </p:nvGrpSpPr>
        <p:grpSpPr>
          <a:xfrm rot="0">
            <a:off x="884016" y="4014988"/>
            <a:ext cx="14586028" cy="5088907"/>
            <a:chOff x="0" y="0"/>
            <a:chExt cx="3841588" cy="1340288"/>
          </a:xfrm>
        </p:grpSpPr>
        <p:sp>
          <p:nvSpPr>
            <p:cNvPr name="Freeform 4" id="4"/>
            <p:cNvSpPr/>
            <p:nvPr/>
          </p:nvSpPr>
          <p:spPr>
            <a:xfrm flipH="false" flipV="false" rot="0">
              <a:off x="0" y="0"/>
              <a:ext cx="3841588" cy="1340288"/>
            </a:xfrm>
            <a:custGeom>
              <a:avLst/>
              <a:gdLst/>
              <a:ahLst/>
              <a:cxnLst/>
              <a:rect r="r" b="b" t="t" l="l"/>
              <a:pathLst>
                <a:path h="1340288" w="38415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name="TextBox 5" id="5"/>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753116" y="4059661"/>
            <a:ext cx="1232553" cy="1232553"/>
          </a:xfrm>
          <a:custGeom>
            <a:avLst/>
            <a:gdLst/>
            <a:ahLst/>
            <a:cxnLst/>
            <a:rect r="r" b="b" t="t" l="l"/>
            <a:pathLst>
              <a:path h="1232553" w="1232553">
                <a:moveTo>
                  <a:pt x="0" y="0"/>
                </a:moveTo>
                <a:lnTo>
                  <a:pt x="1232552" y="0"/>
                </a:lnTo>
                <a:lnTo>
                  <a:pt x="1232552"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3005199" y="4152476"/>
            <a:ext cx="959134" cy="1110577"/>
          </a:xfrm>
          <a:custGeom>
            <a:avLst/>
            <a:gdLst/>
            <a:ahLst/>
            <a:cxnLst/>
            <a:rect r="r" b="b" t="t" l="l"/>
            <a:pathLst>
              <a:path h="1110577" w="959134">
                <a:moveTo>
                  <a:pt x="0" y="0"/>
                </a:moveTo>
                <a:lnTo>
                  <a:pt x="959135" y="0"/>
                </a:lnTo>
                <a:lnTo>
                  <a:pt x="959135" y="1110577"/>
                </a:lnTo>
                <a:lnTo>
                  <a:pt x="0" y="1110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2320486" y="4210798"/>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TextBox 13" id="13"/>
          <p:cNvSpPr txBox="true"/>
          <p:nvPr/>
        </p:nvSpPr>
        <p:spPr>
          <a:xfrm rot="0">
            <a:off x="6032605" y="5319086"/>
            <a:ext cx="4673575" cy="3676126"/>
          </a:xfrm>
          <a:prstGeom prst="rect">
            <a:avLst/>
          </a:prstGeom>
        </p:spPr>
        <p:txBody>
          <a:bodyPr anchor="t" rtlCol="false" tIns="0" lIns="0" bIns="0" rIns="0">
            <a:spAutoFit/>
          </a:bodyPr>
          <a:lstStyle/>
          <a:p>
            <a:pPr algn="ctr">
              <a:lnSpc>
                <a:spcPts val="2653"/>
              </a:lnSpc>
            </a:pPr>
            <a:r>
              <a:rPr lang="en-US" sz="1895" spc="-37">
                <a:solidFill>
                  <a:srgbClr val="145DA0"/>
                </a:solidFill>
                <a:latin typeface="Poppins"/>
                <a:ea typeface="Poppins"/>
                <a:cs typeface="Poppins"/>
                <a:sym typeface="Poppins"/>
              </a:rPr>
              <a:t>The Natural Disaster Sensor System provides a cost-effective solution for detecting earthquakes and gas leaks in industrial environments. By integrating affordable sensors like the SW-420 for vibration detection, MQ-135 for gas monitoring, and DHT-11 for environmental conditions, the system ensures reliable hazard monitoring at a low cost.</a:t>
            </a:r>
          </a:p>
          <a:p>
            <a:pPr algn="ctr">
              <a:lnSpc>
                <a:spcPts val="2653"/>
              </a:lnSpc>
            </a:pPr>
          </a:p>
        </p:txBody>
      </p:sp>
      <p:sp>
        <p:nvSpPr>
          <p:cNvPr name="AutoShape 14" id="14"/>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TextBox 15" id="15"/>
          <p:cNvSpPr txBox="true"/>
          <p:nvPr/>
        </p:nvSpPr>
        <p:spPr>
          <a:xfrm rot="0">
            <a:off x="1270420" y="904875"/>
            <a:ext cx="5775957"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Conclusion</a:t>
            </a:r>
          </a:p>
        </p:txBody>
      </p:sp>
      <p:sp>
        <p:nvSpPr>
          <p:cNvPr name="TextBox 16" id="16"/>
          <p:cNvSpPr txBox="true"/>
          <p:nvPr/>
        </p:nvSpPr>
        <p:spPr>
          <a:xfrm rot="0">
            <a:off x="1382559" y="5371802"/>
            <a:ext cx="4204414" cy="3274269"/>
          </a:xfrm>
          <a:prstGeom prst="rect">
            <a:avLst/>
          </a:prstGeom>
        </p:spPr>
        <p:txBody>
          <a:bodyPr anchor="t" rtlCol="false" tIns="0" lIns="0" bIns="0" rIns="0">
            <a:spAutoFit/>
          </a:bodyPr>
          <a:lstStyle/>
          <a:p>
            <a:pPr algn="ctr">
              <a:lnSpc>
                <a:spcPts val="2399"/>
              </a:lnSpc>
            </a:pPr>
            <a:r>
              <a:rPr lang="en-US" sz="1714" spc="-34">
                <a:solidFill>
                  <a:srgbClr val="145DA0"/>
                </a:solidFill>
                <a:latin typeface="Poppins"/>
                <a:ea typeface="Poppins"/>
                <a:cs typeface="Poppins"/>
                <a:sym typeface="Poppins"/>
              </a:rPr>
              <a:t>The use of ESP8266 as the central microcontroller, along with communication modules such as SIM-800A, enables real-time alerts and remote monitoring via IoT and GSM technologies. The inclusion of OLED displays, and NeoPixel RGB LEDs enhances user interaction and ensures immediate understanding of system status and alerts.</a:t>
            </a:r>
          </a:p>
          <a:p>
            <a:pPr algn="ctr">
              <a:lnSpc>
                <a:spcPts val="2399"/>
              </a:lnSpc>
            </a:pPr>
          </a:p>
        </p:txBody>
      </p:sp>
      <p:sp>
        <p:nvSpPr>
          <p:cNvPr name="TextBox 17" id="17"/>
          <p:cNvSpPr txBox="true"/>
          <p:nvPr/>
        </p:nvSpPr>
        <p:spPr>
          <a:xfrm rot="0">
            <a:off x="11030498" y="5366565"/>
            <a:ext cx="4237951" cy="3484962"/>
          </a:xfrm>
          <a:prstGeom prst="rect">
            <a:avLst/>
          </a:prstGeom>
        </p:spPr>
        <p:txBody>
          <a:bodyPr anchor="t" rtlCol="false" tIns="0" lIns="0" bIns="0" rIns="0">
            <a:spAutoFit/>
          </a:bodyPr>
          <a:lstStyle/>
          <a:p>
            <a:pPr algn="ctr">
              <a:lnSpc>
                <a:spcPts val="2564"/>
              </a:lnSpc>
            </a:pPr>
            <a:r>
              <a:rPr lang="en-US" sz="1831" spc="-36">
                <a:solidFill>
                  <a:srgbClr val="145DA0"/>
                </a:solidFill>
                <a:latin typeface="Poppins"/>
                <a:ea typeface="Poppins"/>
                <a:cs typeface="Poppins"/>
                <a:sym typeface="Poppins"/>
              </a:rPr>
              <a:t>This system is not only effective in reducing risks associated with natural disasters but also scalable and adaptable for broader applications in industrial safety. By automating critical hazard detection and integrating robust communication features, the project demonstrates significant potential for real-world deployment, enhancing both safety and operational resilience.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789429" y="4157742"/>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54998" t="0" r="-54998" b="0"/>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905975" y="3478912"/>
            <a:ext cx="625541" cy="555025"/>
          </a:xfrm>
          <a:custGeom>
            <a:avLst/>
            <a:gdLst/>
            <a:ahLst/>
            <a:cxnLst/>
            <a:rect r="r" b="b" t="t" l="l"/>
            <a:pathLst>
              <a:path h="555025" w="625541">
                <a:moveTo>
                  <a:pt x="0" y="0"/>
                </a:moveTo>
                <a:lnTo>
                  <a:pt x="625541" y="0"/>
                </a:lnTo>
                <a:lnTo>
                  <a:pt x="625541" y="555025"/>
                </a:lnTo>
                <a:lnTo>
                  <a:pt x="0" y="555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905975" y="4244720"/>
            <a:ext cx="625541" cy="555025"/>
          </a:xfrm>
          <a:custGeom>
            <a:avLst/>
            <a:gdLst/>
            <a:ahLst/>
            <a:cxnLst/>
            <a:rect r="r" b="b" t="t" l="l"/>
            <a:pathLst>
              <a:path h="555025" w="625541">
                <a:moveTo>
                  <a:pt x="0" y="0"/>
                </a:moveTo>
                <a:lnTo>
                  <a:pt x="625541" y="0"/>
                </a:lnTo>
                <a:lnTo>
                  <a:pt x="625541" y="555025"/>
                </a:lnTo>
                <a:lnTo>
                  <a:pt x="0" y="555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905975" y="5010198"/>
            <a:ext cx="625541" cy="555025"/>
          </a:xfrm>
          <a:custGeom>
            <a:avLst/>
            <a:gdLst/>
            <a:ahLst/>
            <a:cxnLst/>
            <a:rect r="r" b="b" t="t" l="l"/>
            <a:pathLst>
              <a:path h="555025" w="625541">
                <a:moveTo>
                  <a:pt x="0" y="0"/>
                </a:moveTo>
                <a:lnTo>
                  <a:pt x="625541" y="0"/>
                </a:lnTo>
                <a:lnTo>
                  <a:pt x="625541" y="555025"/>
                </a:lnTo>
                <a:lnTo>
                  <a:pt x="0" y="555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905975" y="5776006"/>
            <a:ext cx="625541" cy="555025"/>
          </a:xfrm>
          <a:custGeom>
            <a:avLst/>
            <a:gdLst/>
            <a:ahLst/>
            <a:cxnLst/>
            <a:rect r="r" b="b" t="t" l="l"/>
            <a:pathLst>
              <a:path h="555025" w="625541">
                <a:moveTo>
                  <a:pt x="0" y="0"/>
                </a:moveTo>
                <a:lnTo>
                  <a:pt x="625541" y="0"/>
                </a:lnTo>
                <a:lnTo>
                  <a:pt x="625541" y="555025"/>
                </a:lnTo>
                <a:lnTo>
                  <a:pt x="0" y="555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52567" y="608396"/>
            <a:ext cx="5810568" cy="9070207"/>
          </a:xfrm>
          <a:custGeom>
            <a:avLst/>
            <a:gdLst/>
            <a:ahLst/>
            <a:cxnLst/>
            <a:rect r="r" b="b" t="t" l="l"/>
            <a:pathLst>
              <a:path h="9070207" w="5810568">
                <a:moveTo>
                  <a:pt x="0" y="0"/>
                </a:moveTo>
                <a:lnTo>
                  <a:pt x="5810568" y="0"/>
                </a:lnTo>
                <a:lnTo>
                  <a:pt x="5810568" y="9070208"/>
                </a:lnTo>
                <a:lnTo>
                  <a:pt x="0" y="9070208"/>
                </a:lnTo>
                <a:lnTo>
                  <a:pt x="0" y="0"/>
                </a:lnTo>
                <a:close/>
              </a:path>
            </a:pathLst>
          </a:custGeom>
          <a:blipFill>
            <a:blip r:embed="rId4"/>
            <a:stretch>
              <a:fillRect l="-681" t="0" r="-107449" b="0"/>
            </a:stretch>
          </a:blipFill>
        </p:spPr>
      </p:sp>
      <p:sp>
        <p:nvSpPr>
          <p:cNvPr name="TextBox 13" id="13"/>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sp>
        <p:nvSpPr>
          <p:cNvPr name="TextBox 14" id="14"/>
          <p:cNvSpPr txBox="true"/>
          <p:nvPr/>
        </p:nvSpPr>
        <p:spPr>
          <a:xfrm rot="0">
            <a:off x="3825088" y="3396517"/>
            <a:ext cx="4619309" cy="624566"/>
          </a:xfrm>
          <a:prstGeom prst="rect">
            <a:avLst/>
          </a:prstGeom>
        </p:spPr>
        <p:txBody>
          <a:bodyPr anchor="t" rtlCol="false" tIns="0" lIns="0" bIns="0" rIns="0">
            <a:spAutoFit/>
          </a:bodyPr>
          <a:lstStyle/>
          <a:p>
            <a:pPr algn="l">
              <a:lnSpc>
                <a:spcPts val="4891"/>
              </a:lnSpc>
              <a:spcBef>
                <a:spcPct val="0"/>
              </a:spcBef>
            </a:pPr>
            <a:r>
              <a:rPr lang="en-US" sz="3493" spc="-69">
                <a:solidFill>
                  <a:srgbClr val="051D40"/>
                </a:solidFill>
                <a:latin typeface="Poppins"/>
                <a:ea typeface="Poppins"/>
                <a:cs typeface="Poppins"/>
                <a:sym typeface="Poppins"/>
              </a:rPr>
              <a:t>Introduction</a:t>
            </a:r>
          </a:p>
        </p:txBody>
      </p:sp>
      <p:sp>
        <p:nvSpPr>
          <p:cNvPr name="TextBox 15" id="15"/>
          <p:cNvSpPr txBox="true"/>
          <p:nvPr/>
        </p:nvSpPr>
        <p:spPr>
          <a:xfrm rot="0">
            <a:off x="3825088" y="4162325"/>
            <a:ext cx="5072302" cy="624566"/>
          </a:xfrm>
          <a:prstGeom prst="rect">
            <a:avLst/>
          </a:prstGeom>
        </p:spPr>
        <p:txBody>
          <a:bodyPr anchor="t" rtlCol="false" tIns="0" lIns="0" bIns="0" rIns="0">
            <a:spAutoFit/>
          </a:bodyPr>
          <a:lstStyle/>
          <a:p>
            <a:pPr algn="l">
              <a:lnSpc>
                <a:spcPts val="4891"/>
              </a:lnSpc>
              <a:spcBef>
                <a:spcPct val="0"/>
              </a:spcBef>
            </a:pPr>
            <a:r>
              <a:rPr lang="en-US" sz="3493" spc="-69">
                <a:solidFill>
                  <a:srgbClr val="051D40"/>
                </a:solidFill>
                <a:latin typeface="Poppins"/>
                <a:ea typeface="Poppins"/>
                <a:cs typeface="Poppins"/>
                <a:sym typeface="Poppins"/>
              </a:rPr>
              <a:t>Our Mission</a:t>
            </a:r>
          </a:p>
        </p:txBody>
      </p:sp>
      <p:sp>
        <p:nvSpPr>
          <p:cNvPr name="TextBox 16" id="16"/>
          <p:cNvSpPr txBox="true"/>
          <p:nvPr/>
        </p:nvSpPr>
        <p:spPr>
          <a:xfrm rot="0">
            <a:off x="3825088" y="4927803"/>
            <a:ext cx="5696083" cy="624566"/>
          </a:xfrm>
          <a:prstGeom prst="rect">
            <a:avLst/>
          </a:prstGeom>
        </p:spPr>
        <p:txBody>
          <a:bodyPr anchor="t" rtlCol="false" tIns="0" lIns="0" bIns="0" rIns="0">
            <a:spAutoFit/>
          </a:bodyPr>
          <a:lstStyle/>
          <a:p>
            <a:pPr algn="l">
              <a:lnSpc>
                <a:spcPts val="4891"/>
              </a:lnSpc>
              <a:spcBef>
                <a:spcPct val="0"/>
              </a:spcBef>
            </a:pPr>
            <a:r>
              <a:rPr lang="en-US" sz="3493" spc="-69">
                <a:solidFill>
                  <a:srgbClr val="051D40"/>
                </a:solidFill>
                <a:latin typeface="Poppins"/>
                <a:ea typeface="Poppins"/>
                <a:cs typeface="Poppins"/>
                <a:sym typeface="Poppins"/>
              </a:rPr>
              <a:t>TOOl</a:t>
            </a:r>
          </a:p>
        </p:txBody>
      </p:sp>
      <p:sp>
        <p:nvSpPr>
          <p:cNvPr name="TextBox 17" id="17"/>
          <p:cNvSpPr txBox="true"/>
          <p:nvPr/>
        </p:nvSpPr>
        <p:spPr>
          <a:xfrm rot="0">
            <a:off x="3825088" y="5693611"/>
            <a:ext cx="6208889" cy="624566"/>
          </a:xfrm>
          <a:prstGeom prst="rect">
            <a:avLst/>
          </a:prstGeom>
        </p:spPr>
        <p:txBody>
          <a:bodyPr anchor="t" rtlCol="false" tIns="0" lIns="0" bIns="0" rIns="0">
            <a:spAutoFit/>
          </a:bodyPr>
          <a:lstStyle/>
          <a:p>
            <a:pPr algn="l">
              <a:lnSpc>
                <a:spcPts val="4891"/>
              </a:lnSpc>
              <a:spcBef>
                <a:spcPct val="0"/>
              </a:spcBef>
            </a:pPr>
            <a:r>
              <a:rPr lang="en-US" sz="3493" spc="-69">
                <a:solidFill>
                  <a:srgbClr val="051D40"/>
                </a:solidFill>
                <a:latin typeface="Poppins"/>
                <a:ea typeface="Poppins"/>
                <a:cs typeface="Poppins"/>
                <a:sym typeface="Poppins"/>
              </a:rPr>
              <a:t>Warning SMS and Blink data</a:t>
            </a:r>
          </a:p>
        </p:txBody>
      </p:sp>
      <p:sp>
        <p:nvSpPr>
          <p:cNvPr name="Freeform 18" id="18"/>
          <p:cNvSpPr/>
          <p:nvPr/>
        </p:nvSpPr>
        <p:spPr>
          <a:xfrm flipH="false" flipV="false" rot="5400000">
            <a:off x="2905975" y="6544422"/>
            <a:ext cx="625541" cy="555025"/>
          </a:xfrm>
          <a:custGeom>
            <a:avLst/>
            <a:gdLst/>
            <a:ahLst/>
            <a:cxnLst/>
            <a:rect r="r" b="b" t="t" l="l"/>
            <a:pathLst>
              <a:path h="555025" w="625541">
                <a:moveTo>
                  <a:pt x="0" y="0"/>
                </a:moveTo>
                <a:lnTo>
                  <a:pt x="625541" y="0"/>
                </a:lnTo>
                <a:lnTo>
                  <a:pt x="625541" y="555025"/>
                </a:lnTo>
                <a:lnTo>
                  <a:pt x="0" y="555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825088" y="6462026"/>
            <a:ext cx="5384193" cy="624566"/>
          </a:xfrm>
          <a:prstGeom prst="rect">
            <a:avLst/>
          </a:prstGeom>
        </p:spPr>
        <p:txBody>
          <a:bodyPr anchor="t" rtlCol="false" tIns="0" lIns="0" bIns="0" rIns="0">
            <a:spAutoFit/>
          </a:bodyPr>
          <a:lstStyle/>
          <a:p>
            <a:pPr algn="l">
              <a:lnSpc>
                <a:spcPts val="4891"/>
              </a:lnSpc>
              <a:spcBef>
                <a:spcPct val="0"/>
              </a:spcBef>
            </a:pPr>
            <a:r>
              <a:rPr lang="en-US" sz="3493" spc="-69">
                <a:solidFill>
                  <a:srgbClr val="051D40"/>
                </a:solidFill>
                <a:latin typeface="Poppins"/>
                <a:ea typeface="Poppins"/>
                <a:cs typeface="Poppins"/>
                <a:sym typeface="Poppin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50805" y="-2256342"/>
            <a:ext cx="18438805" cy="7182094"/>
          </a:xfrm>
          <a:custGeom>
            <a:avLst/>
            <a:gdLst/>
            <a:ahLst/>
            <a:cxnLst/>
            <a:rect r="r" b="b" t="t" l="l"/>
            <a:pathLst>
              <a:path h="7182094" w="18438805">
                <a:moveTo>
                  <a:pt x="0" y="0"/>
                </a:moveTo>
                <a:lnTo>
                  <a:pt x="18438805" y="0"/>
                </a:lnTo>
                <a:lnTo>
                  <a:pt x="18438805" y="7182093"/>
                </a:lnTo>
                <a:lnTo>
                  <a:pt x="0" y="7182093"/>
                </a:lnTo>
                <a:lnTo>
                  <a:pt x="0" y="0"/>
                </a:lnTo>
                <a:close/>
              </a:path>
            </a:pathLst>
          </a:custGeom>
          <a:blipFill>
            <a:blip r:embed="rId2"/>
            <a:stretch>
              <a:fillRect l="0" t="-44969" r="0" b="-26079"/>
            </a:stretch>
          </a:blipFill>
        </p:spPr>
      </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3514654" y="3549014"/>
            <a:ext cx="11258692" cy="3923824"/>
          </a:xfrm>
          <a:prstGeom prst="rect">
            <a:avLst/>
          </a:prstGeom>
        </p:spPr>
        <p:txBody>
          <a:bodyPr anchor="t" rtlCol="false" tIns="0" lIns="0" bIns="0" rIns="0">
            <a:spAutoFit/>
          </a:bodyPr>
          <a:lstStyle/>
          <a:p>
            <a:pPr algn="just" marL="477938" indent="-238969" lvl="1">
              <a:lnSpc>
                <a:spcPts val="3099"/>
              </a:lnSpc>
              <a:buFont typeface="Arial"/>
              <a:buChar char="•"/>
            </a:pPr>
            <a:r>
              <a:rPr lang="en-US" sz="2213" spc="-44">
                <a:solidFill>
                  <a:srgbClr val="FDFDFD"/>
                </a:solidFill>
                <a:latin typeface="Poppins"/>
                <a:ea typeface="Poppins"/>
                <a:cs typeface="Poppins"/>
                <a:sym typeface="Poppins"/>
              </a:rPr>
              <a:t>This project proposes a Natural Disaster Sensing System to enhance safety in industrial environments by combining real-time earthquake detection with post-event gas leak monitoring. The system uses the SW-420 vibration sensor for detecting earthquakes, the MQ-135 gas sensor for identifying gas leaks, the ESP8266 Wi-Fi module and SIM-800A for enabling IoT-based remote monitoring and instant notifications. </a:t>
            </a:r>
          </a:p>
          <a:p>
            <a:pPr algn="just" marL="477938" indent="-238969" lvl="1">
              <a:lnSpc>
                <a:spcPts val="3099"/>
              </a:lnSpc>
              <a:buFont typeface="Arial"/>
              <a:buChar char="•"/>
            </a:pPr>
            <a:r>
              <a:rPr lang="en-US" sz="2213" spc="-44">
                <a:solidFill>
                  <a:srgbClr val="FDFDFD"/>
                </a:solidFill>
                <a:latin typeface="Poppins"/>
                <a:ea typeface="Poppins"/>
                <a:cs typeface="Poppins"/>
                <a:sym typeface="Poppins"/>
              </a:rPr>
              <a:t>Unlike traditional systems, this solution is proactive, offering early earthquake detection and targeted gas leak checks to prevent infrastructure damage and ensure human safety after seismic events.</a:t>
            </a:r>
          </a:p>
          <a:p>
            <a:pPr algn="just">
              <a:lnSpc>
                <a:spcPts val="3099"/>
              </a:lnSpc>
              <a:spcBef>
                <a:spcPct val="0"/>
              </a:spcBef>
            </a:pPr>
          </a:p>
        </p:txBody>
      </p:sp>
      <p:sp>
        <p:nvSpPr>
          <p:cNvPr name="TextBox 10" id="10"/>
          <p:cNvSpPr txBox="true"/>
          <p:nvPr/>
        </p:nvSpPr>
        <p:spPr>
          <a:xfrm rot="0">
            <a:off x="6269838" y="2614125"/>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9086" t="0" r="-39086" b="0"/>
              </a:stretch>
            </a:blipFill>
          </p:spPr>
        </p:sp>
      </p:grpSp>
      <p:sp>
        <p:nvSpPr>
          <p:cNvPr name="TextBox 11" id="11"/>
          <p:cNvSpPr txBox="true"/>
          <p:nvPr/>
        </p:nvSpPr>
        <p:spPr>
          <a:xfrm rot="0">
            <a:off x="729228" y="4172173"/>
            <a:ext cx="9416695" cy="1999730"/>
          </a:xfrm>
          <a:prstGeom prst="rect">
            <a:avLst/>
          </a:prstGeom>
        </p:spPr>
        <p:txBody>
          <a:bodyPr anchor="t" rtlCol="false" tIns="0" lIns="0" bIns="0" rIns="0">
            <a:spAutoFit/>
          </a:bodyPr>
          <a:lstStyle/>
          <a:p>
            <a:pPr algn="l">
              <a:lnSpc>
                <a:spcPts val="3181"/>
              </a:lnSpc>
            </a:pPr>
            <a:r>
              <a:rPr lang="en-US" sz="2272" spc="-45">
                <a:solidFill>
                  <a:srgbClr val="051D40"/>
                </a:solidFill>
                <a:latin typeface="Poppins"/>
                <a:ea typeface="Poppins"/>
                <a:cs typeface="Poppins"/>
                <a:sym typeface="Poppins"/>
              </a:rPr>
              <a:t>Our mission is to enhance industrial safety by providing real-time detection of earthquakes, floods, and heatwaves, combined with targeted gas leak monitoring, leveraging IoT technology for proactive risk mitigation and immediate response.</a:t>
            </a:r>
          </a:p>
          <a:p>
            <a:pPr algn="l" marL="0" indent="0" lvl="0">
              <a:lnSpc>
                <a:spcPts val="3181"/>
              </a:lnSpc>
              <a:spcBef>
                <a:spcPct val="0"/>
              </a:spcBef>
            </a:pPr>
          </a:p>
        </p:txBody>
      </p:sp>
      <p:sp>
        <p:nvSpPr>
          <p:cNvPr name="TextBox 12" id="12"/>
          <p:cNvSpPr txBox="true"/>
          <p:nvPr/>
        </p:nvSpPr>
        <p:spPr>
          <a:xfrm rot="0">
            <a:off x="729228" y="3216535"/>
            <a:ext cx="4650557" cy="869296"/>
          </a:xfrm>
          <a:prstGeom prst="rect">
            <a:avLst/>
          </a:prstGeom>
        </p:spPr>
        <p:txBody>
          <a:bodyPr anchor="t" rtlCol="false" tIns="0" lIns="0" bIns="0" rIns="0">
            <a:spAutoFit/>
          </a:bodyPr>
          <a:lstStyle/>
          <a:p>
            <a:pPr algn="l">
              <a:lnSpc>
                <a:spcPts val="7050"/>
              </a:lnSpc>
              <a:spcBef>
                <a:spcPct val="0"/>
              </a:spcBef>
            </a:pPr>
            <a:r>
              <a:rPr lang="en-US" sz="5035">
                <a:solidFill>
                  <a:srgbClr val="051D40"/>
                </a:solidFill>
                <a:latin typeface="Open Sans Extra Bold"/>
                <a:ea typeface="Open Sans Extra Bold"/>
                <a:cs typeface="Open Sans Extra Bold"/>
                <a:sym typeface="Open Sans Extra Bold"/>
              </a:rPr>
              <a:t>Our Mission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59881" y="4447554"/>
            <a:ext cx="9006427" cy="2140324"/>
          </a:xfrm>
          <a:prstGeom prst="rect">
            <a:avLst/>
          </a:prstGeom>
        </p:spPr>
        <p:txBody>
          <a:bodyPr anchor="t" rtlCol="false" tIns="0" lIns="0" bIns="0" rIns="0">
            <a:spAutoFit/>
          </a:bodyPr>
          <a:lstStyle/>
          <a:p>
            <a:pPr algn="l">
              <a:lnSpc>
                <a:spcPts val="2843"/>
              </a:lnSpc>
            </a:pPr>
            <a:r>
              <a:rPr lang="en-US" sz="2030" spc="-40">
                <a:solidFill>
                  <a:srgbClr val="051D40"/>
                </a:solidFill>
                <a:latin typeface="Poppins"/>
                <a:ea typeface="Poppins"/>
                <a:cs typeface="Poppins"/>
                <a:sym typeface="Poppins"/>
              </a:rPr>
              <a:t>The ESP8266 is used to control connected devices, receive signals from sensors such as the SW-420 , DHT-11 and MQ-135, and transmit the collected data to the Blynk platform. This enables seamless monitoring, remote access, and real-time updates for efficient management and response.</a:t>
            </a:r>
          </a:p>
          <a:p>
            <a:pPr algn="l" marL="0" indent="0" lvl="0">
              <a:lnSpc>
                <a:spcPts val="2843"/>
              </a:lnSpc>
              <a:spcBef>
                <a:spcPct val="0"/>
              </a:spcBef>
            </a:pPr>
          </a:p>
        </p:txBody>
      </p:sp>
      <p:grpSp>
        <p:nvGrpSpPr>
          <p:cNvPr name="Group 10" id="10"/>
          <p:cNvGrpSpPr/>
          <p:nvPr/>
        </p:nvGrpSpPr>
        <p:grpSpPr>
          <a:xfrm rot="0">
            <a:off x="9966307" y="300249"/>
            <a:ext cx="7906634" cy="9453693"/>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40925" t="0" r="-40925"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21410" y="3275682"/>
            <a:ext cx="2772169" cy="685553"/>
            <a:chOff x="0" y="0"/>
            <a:chExt cx="1013291" cy="250585"/>
          </a:xfrm>
        </p:grpSpPr>
        <p:sp>
          <p:nvSpPr>
            <p:cNvPr name="Freeform 16" id="16"/>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ESP8266</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144000" y="2864996"/>
            <a:ext cx="2772169" cy="685553"/>
            <a:chOff x="0" y="0"/>
            <a:chExt cx="1013291" cy="250585"/>
          </a:xfrm>
        </p:grpSpPr>
        <p:sp>
          <p:nvSpPr>
            <p:cNvPr name="Freeform 10" id="1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SW-420</a:t>
              </a:r>
            </a:p>
          </p:txBody>
        </p:sp>
      </p:grpSp>
      <p:grpSp>
        <p:nvGrpSpPr>
          <p:cNvPr name="Group 12" id="12"/>
          <p:cNvGrpSpPr/>
          <p:nvPr/>
        </p:nvGrpSpPr>
        <p:grpSpPr>
          <a:xfrm rot="0">
            <a:off x="186282" y="2268493"/>
            <a:ext cx="6989807" cy="69898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14" id="14"/>
          <p:cNvSpPr txBox="true"/>
          <p:nvPr/>
        </p:nvSpPr>
        <p:spPr>
          <a:xfrm rot="0">
            <a:off x="9182471" y="4036868"/>
            <a:ext cx="9006427" cy="1784530"/>
          </a:xfrm>
          <a:prstGeom prst="rect">
            <a:avLst/>
          </a:prstGeom>
        </p:spPr>
        <p:txBody>
          <a:bodyPr anchor="t" rtlCol="false" tIns="0" lIns="0" bIns="0" rIns="0">
            <a:spAutoFit/>
          </a:bodyPr>
          <a:lstStyle/>
          <a:p>
            <a:pPr algn="l">
              <a:lnSpc>
                <a:spcPts val="2843"/>
              </a:lnSpc>
            </a:pPr>
            <a:r>
              <a:rPr lang="en-US" sz="2030" spc="-40">
                <a:solidFill>
                  <a:srgbClr val="051D40"/>
                </a:solidFill>
                <a:latin typeface="Poppins"/>
                <a:ea typeface="Poppins"/>
                <a:cs typeface="Poppins"/>
                <a:sym typeface="Poppins"/>
              </a:rPr>
              <a:t>The SW-420 vibration sensor detects ground vibrations, crucial for earthquake detection. It provides a digital signal when vibrations exceed a set threshold, enabling integration with systems like the ESP8266 for alerts and monitoring.</a:t>
            </a:r>
          </a:p>
          <a:p>
            <a:pPr algn="l" marL="0" indent="0" lvl="0">
              <a:lnSpc>
                <a:spcPts val="2843"/>
              </a:lnSpc>
              <a:spcBef>
                <a:spcPct val="0"/>
              </a:spcBef>
            </a:pPr>
          </a:p>
        </p:txBody>
      </p:sp>
      <p:grpSp>
        <p:nvGrpSpPr>
          <p:cNvPr name="Group 15" id="15"/>
          <p:cNvGrpSpPr/>
          <p:nvPr/>
        </p:nvGrpSpPr>
        <p:grpSpPr>
          <a:xfrm rot="0">
            <a:off x="-188217" y="9258300"/>
            <a:ext cx="18476217" cy="1028700"/>
            <a:chOff x="0" y="0"/>
            <a:chExt cx="4866164" cy="270933"/>
          </a:xfrm>
        </p:grpSpPr>
        <p:sp>
          <p:nvSpPr>
            <p:cNvPr name="Freeform 16" id="16"/>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17" id="17"/>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5240232" y="-2199716"/>
            <a:ext cx="4867868" cy="48678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097502" y="5590237"/>
            <a:ext cx="14099416" cy="140994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00679" y="7074186"/>
            <a:ext cx="5946973" cy="59469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128532" y="2968507"/>
            <a:ext cx="2942434" cy="727659"/>
            <a:chOff x="0" y="0"/>
            <a:chExt cx="1013291" cy="250585"/>
          </a:xfrm>
        </p:grpSpPr>
        <p:sp>
          <p:nvSpPr>
            <p:cNvPr name="Freeform 13" id="13"/>
            <p:cNvSpPr/>
            <p:nvPr/>
          </p:nvSpPr>
          <p:spPr>
            <a:xfrm flipH="false" flipV="false" rot="0">
              <a:off x="0" y="0"/>
              <a:ext cx="1013291" cy="250585"/>
            </a:xfrm>
            <a:custGeom>
              <a:avLst/>
              <a:gdLst/>
              <a:ahLst/>
              <a:cxnLst/>
              <a:rect r="r" b="b" t="t" l="l"/>
              <a:pathLst>
                <a:path h="250585" w="1013291">
                  <a:moveTo>
                    <a:pt x="121032" y="0"/>
                  </a:moveTo>
                  <a:lnTo>
                    <a:pt x="892259" y="0"/>
                  </a:lnTo>
                  <a:cubicBezTo>
                    <a:pt x="924359" y="0"/>
                    <a:pt x="955144" y="12752"/>
                    <a:pt x="977842" y="35449"/>
                  </a:cubicBezTo>
                  <a:cubicBezTo>
                    <a:pt x="1000540" y="58147"/>
                    <a:pt x="1013291" y="88932"/>
                    <a:pt x="1013291" y="121032"/>
                  </a:cubicBezTo>
                  <a:lnTo>
                    <a:pt x="1013291" y="129553"/>
                  </a:lnTo>
                  <a:cubicBezTo>
                    <a:pt x="1013291" y="161653"/>
                    <a:pt x="1000540" y="192438"/>
                    <a:pt x="977842" y="215136"/>
                  </a:cubicBezTo>
                  <a:cubicBezTo>
                    <a:pt x="955144" y="237834"/>
                    <a:pt x="924359" y="250585"/>
                    <a:pt x="892259" y="250585"/>
                  </a:cubicBezTo>
                  <a:lnTo>
                    <a:pt x="121032" y="250585"/>
                  </a:lnTo>
                  <a:cubicBezTo>
                    <a:pt x="54188" y="250585"/>
                    <a:pt x="0" y="196398"/>
                    <a:pt x="0" y="129553"/>
                  </a:cubicBezTo>
                  <a:lnTo>
                    <a:pt x="0" y="121032"/>
                  </a:lnTo>
                  <a:cubicBezTo>
                    <a:pt x="0" y="88932"/>
                    <a:pt x="12752" y="58147"/>
                    <a:pt x="35449" y="35449"/>
                  </a:cubicBezTo>
                  <a:cubicBezTo>
                    <a:pt x="58147" y="12752"/>
                    <a:pt x="88932" y="0"/>
                    <a:pt x="12103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4" id="1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MQ-135</a:t>
              </a:r>
            </a:p>
          </p:txBody>
        </p:sp>
      </p:grpSp>
      <p:grpSp>
        <p:nvGrpSpPr>
          <p:cNvPr name="Group 15" id="15"/>
          <p:cNvGrpSpPr>
            <a:grpSpLocks noChangeAspect="true"/>
          </p:cNvGrpSpPr>
          <p:nvPr/>
        </p:nvGrpSpPr>
        <p:grpSpPr>
          <a:xfrm rot="0">
            <a:off x="12229519" y="1552223"/>
            <a:ext cx="3867596" cy="7652704"/>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5" id="25"/>
          <p:cNvSpPr txBox="true"/>
          <p:nvPr/>
        </p:nvSpPr>
        <p:spPr>
          <a:xfrm rot="0">
            <a:off x="1169365" y="4206339"/>
            <a:ext cx="9559594" cy="2277796"/>
          </a:xfrm>
          <a:prstGeom prst="rect">
            <a:avLst/>
          </a:prstGeom>
        </p:spPr>
        <p:txBody>
          <a:bodyPr anchor="t" rtlCol="false" tIns="0" lIns="0" bIns="0" rIns="0">
            <a:spAutoFit/>
          </a:bodyPr>
          <a:lstStyle/>
          <a:p>
            <a:pPr algn="l">
              <a:lnSpc>
                <a:spcPts val="3018"/>
              </a:lnSpc>
            </a:pPr>
            <a:r>
              <a:rPr lang="en-US" sz="2155" spc="-43">
                <a:solidFill>
                  <a:srgbClr val="051D40"/>
                </a:solidFill>
                <a:latin typeface="Poppins"/>
                <a:ea typeface="Poppins"/>
                <a:cs typeface="Poppins"/>
                <a:sym typeface="Poppins"/>
              </a:rPr>
              <a:t>The MQ-135 gas sensor detects harmful gases such as ammonia, carbon dioxide, smoke, and monitors air quality. In this system, it identifies gas leaks and assesses air quality after natural disasters, providing analog or digital output to the ESP8266 for real-time alerts and safety measures.</a:t>
            </a:r>
          </a:p>
          <a:p>
            <a:pPr algn="l" marL="0" indent="0" lvl="0">
              <a:lnSpc>
                <a:spcPts val="3018"/>
              </a:lnSpc>
              <a:spcBef>
                <a:spcPct val="0"/>
              </a:spcBef>
            </a:pPr>
          </a:p>
        </p:txBody>
      </p:sp>
      <p:grpSp>
        <p:nvGrpSpPr>
          <p:cNvPr name="Group 26" id="26"/>
          <p:cNvGrpSpPr/>
          <p:nvPr/>
        </p:nvGrpSpPr>
        <p:grpSpPr>
          <a:xfrm rot="0">
            <a:off x="-1929195" y="8389571"/>
            <a:ext cx="3735531" cy="373553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7001050" y="-493496"/>
            <a:ext cx="1286950" cy="128695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28532" y="2968507"/>
            <a:ext cx="2942434" cy="727659"/>
            <a:chOff x="0" y="0"/>
            <a:chExt cx="1013291" cy="250585"/>
          </a:xfrm>
        </p:grpSpPr>
        <p:sp>
          <p:nvSpPr>
            <p:cNvPr name="Freeform 10" id="10"/>
            <p:cNvSpPr/>
            <p:nvPr/>
          </p:nvSpPr>
          <p:spPr>
            <a:xfrm flipH="false" flipV="false" rot="0">
              <a:off x="0" y="0"/>
              <a:ext cx="1013291" cy="250585"/>
            </a:xfrm>
            <a:custGeom>
              <a:avLst/>
              <a:gdLst/>
              <a:ahLst/>
              <a:cxnLst/>
              <a:rect r="r" b="b" t="t" l="l"/>
              <a:pathLst>
                <a:path h="250585" w="1013291">
                  <a:moveTo>
                    <a:pt x="121032" y="0"/>
                  </a:moveTo>
                  <a:lnTo>
                    <a:pt x="892259" y="0"/>
                  </a:lnTo>
                  <a:cubicBezTo>
                    <a:pt x="924359" y="0"/>
                    <a:pt x="955144" y="12752"/>
                    <a:pt x="977842" y="35449"/>
                  </a:cubicBezTo>
                  <a:cubicBezTo>
                    <a:pt x="1000540" y="58147"/>
                    <a:pt x="1013291" y="88932"/>
                    <a:pt x="1013291" y="121032"/>
                  </a:cubicBezTo>
                  <a:lnTo>
                    <a:pt x="1013291" y="129553"/>
                  </a:lnTo>
                  <a:cubicBezTo>
                    <a:pt x="1013291" y="161653"/>
                    <a:pt x="1000540" y="192438"/>
                    <a:pt x="977842" y="215136"/>
                  </a:cubicBezTo>
                  <a:cubicBezTo>
                    <a:pt x="955144" y="237834"/>
                    <a:pt x="924359" y="250585"/>
                    <a:pt x="892259" y="250585"/>
                  </a:cubicBezTo>
                  <a:lnTo>
                    <a:pt x="121032" y="250585"/>
                  </a:lnTo>
                  <a:cubicBezTo>
                    <a:pt x="54188" y="250585"/>
                    <a:pt x="0" y="196398"/>
                    <a:pt x="0" y="129553"/>
                  </a:cubicBezTo>
                  <a:lnTo>
                    <a:pt x="0" y="121032"/>
                  </a:lnTo>
                  <a:cubicBezTo>
                    <a:pt x="0" y="88932"/>
                    <a:pt x="12752" y="58147"/>
                    <a:pt x="35449" y="35449"/>
                  </a:cubicBezTo>
                  <a:cubicBezTo>
                    <a:pt x="58147" y="12752"/>
                    <a:pt x="88932" y="0"/>
                    <a:pt x="12103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DHT-11</a:t>
              </a:r>
            </a:p>
          </p:txBody>
        </p:sp>
      </p:grpSp>
      <p:grpSp>
        <p:nvGrpSpPr>
          <p:cNvPr name="Group 12" id="12"/>
          <p:cNvGrpSpPr/>
          <p:nvPr/>
        </p:nvGrpSpPr>
        <p:grpSpPr>
          <a:xfrm rot="0">
            <a:off x="11545279" y="-318304"/>
            <a:ext cx="6742721" cy="1240180"/>
            <a:chOff x="0" y="0"/>
            <a:chExt cx="1775861" cy="326632"/>
          </a:xfrm>
        </p:grpSpPr>
        <p:sp>
          <p:nvSpPr>
            <p:cNvPr name="Freeform 13" id="13"/>
            <p:cNvSpPr/>
            <p:nvPr/>
          </p:nvSpPr>
          <p:spPr>
            <a:xfrm flipH="false" flipV="false" rot="0">
              <a:off x="0" y="0"/>
              <a:ext cx="1775861" cy="326632"/>
            </a:xfrm>
            <a:custGeom>
              <a:avLst/>
              <a:gdLst/>
              <a:ahLst/>
              <a:cxnLst/>
              <a:rect r="r" b="b" t="t" l="l"/>
              <a:pathLst>
                <a:path h="326632" w="1775861">
                  <a:moveTo>
                    <a:pt x="0" y="0"/>
                  </a:moveTo>
                  <a:lnTo>
                    <a:pt x="1775861" y="0"/>
                  </a:lnTo>
                  <a:lnTo>
                    <a:pt x="1775861" y="326632"/>
                  </a:lnTo>
                  <a:lnTo>
                    <a:pt x="0" y="326632"/>
                  </a:lnTo>
                  <a:close/>
                </a:path>
              </a:pathLst>
            </a:custGeom>
            <a:solidFill>
              <a:srgbClr val="5B98BA"/>
            </a:solidFill>
            <a:ln cap="sq">
              <a:noFill/>
              <a:prstDash val="solid"/>
              <a:miter/>
            </a:ln>
          </p:spPr>
        </p:sp>
        <p:sp>
          <p:nvSpPr>
            <p:cNvPr name="TextBox 14" id="14"/>
            <p:cNvSpPr txBox="true"/>
            <p:nvPr/>
          </p:nvSpPr>
          <p:spPr>
            <a:xfrm>
              <a:off x="0" y="-38100"/>
              <a:ext cx="1775861" cy="3647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328253" y="9740161"/>
            <a:ext cx="7104430" cy="1436972"/>
            <a:chOff x="0" y="0"/>
            <a:chExt cx="1871126" cy="378462"/>
          </a:xfrm>
        </p:grpSpPr>
        <p:sp>
          <p:nvSpPr>
            <p:cNvPr name="Freeform 16" id="16"/>
            <p:cNvSpPr/>
            <p:nvPr/>
          </p:nvSpPr>
          <p:spPr>
            <a:xfrm flipH="false" flipV="false" rot="0">
              <a:off x="0" y="0"/>
              <a:ext cx="1871126" cy="378462"/>
            </a:xfrm>
            <a:custGeom>
              <a:avLst/>
              <a:gdLst/>
              <a:ahLst/>
              <a:cxnLst/>
              <a:rect r="r" b="b" t="t" l="l"/>
              <a:pathLst>
                <a:path h="378462" w="1871126">
                  <a:moveTo>
                    <a:pt x="0" y="0"/>
                  </a:moveTo>
                  <a:lnTo>
                    <a:pt x="1871126" y="0"/>
                  </a:lnTo>
                  <a:lnTo>
                    <a:pt x="1871126" y="378462"/>
                  </a:lnTo>
                  <a:lnTo>
                    <a:pt x="0" y="378462"/>
                  </a:lnTo>
                  <a:close/>
                </a:path>
              </a:pathLst>
            </a:custGeom>
            <a:solidFill>
              <a:srgbClr val="5B98BA"/>
            </a:solidFill>
            <a:ln cap="sq">
              <a:noFill/>
              <a:prstDash val="solid"/>
              <a:miter/>
            </a:ln>
          </p:spPr>
        </p:sp>
        <p:sp>
          <p:nvSpPr>
            <p:cNvPr name="TextBox 17" id="17"/>
            <p:cNvSpPr txBox="true"/>
            <p:nvPr/>
          </p:nvSpPr>
          <p:spPr>
            <a:xfrm>
              <a:off x="0" y="-38100"/>
              <a:ext cx="1871126" cy="416562"/>
            </a:xfrm>
            <a:prstGeom prst="rect">
              <a:avLst/>
            </a:prstGeom>
          </p:spPr>
          <p:txBody>
            <a:bodyPr anchor="ctr" rtlCol="false" tIns="50800" lIns="50800" bIns="50800" rIns="50800"/>
            <a:lstStyle/>
            <a:p>
              <a:pPr algn="ctr">
                <a:lnSpc>
                  <a:spcPts val="2659"/>
                </a:lnSpc>
              </a:pPr>
            </a:p>
          </p:txBody>
        </p:sp>
      </p:grpSp>
      <p:grpSp>
        <p:nvGrpSpPr>
          <p:cNvPr name="Group 18" id="18"/>
          <p:cNvGrpSpPr>
            <a:grpSpLocks noChangeAspect="true"/>
          </p:cNvGrpSpPr>
          <p:nvPr/>
        </p:nvGrpSpPr>
        <p:grpSpPr>
          <a:xfrm rot="0">
            <a:off x="11687922" y="1174057"/>
            <a:ext cx="6385093" cy="8313923"/>
            <a:chOff x="0" y="0"/>
            <a:chExt cx="14630400" cy="19050000"/>
          </a:xfrm>
        </p:grpSpPr>
        <p:sp>
          <p:nvSpPr>
            <p:cNvPr name="Freeform 19" id="19"/>
            <p:cNvSpPr/>
            <p:nvPr/>
          </p:nvSpPr>
          <p:spPr>
            <a:xfrm flipH="false" flipV="false" rot="0">
              <a:off x="604520" y="545084"/>
              <a:ext cx="13421360" cy="17959831"/>
            </a:xfrm>
            <a:custGeom>
              <a:avLst/>
              <a:gdLst/>
              <a:ahLst/>
              <a:cxnLst/>
              <a:rect r="r" b="b" t="t" l="l"/>
              <a:pathLst>
                <a:path h="17959831" w="13421360">
                  <a:moveTo>
                    <a:pt x="13421360" y="17959831"/>
                  </a:moveTo>
                  <a:lnTo>
                    <a:pt x="0" y="17959831"/>
                  </a:lnTo>
                  <a:lnTo>
                    <a:pt x="0" y="0"/>
                  </a:lnTo>
                  <a:lnTo>
                    <a:pt x="13421360" y="0"/>
                  </a:lnTo>
                  <a:lnTo>
                    <a:pt x="13421360" y="17959831"/>
                  </a:lnTo>
                  <a:close/>
                </a:path>
              </a:pathLst>
            </a:custGeom>
            <a:blipFill>
              <a:blip r:embed="rId2"/>
              <a:stretch>
                <a:fillRect l="-19272" t="0" r="-19272" b="-3534"/>
              </a:stretch>
            </a:blipFill>
          </p:spPr>
        </p:sp>
        <p:sp>
          <p:nvSpPr>
            <p:cNvPr name="Freeform 20" id="20"/>
            <p:cNvSpPr/>
            <p:nvPr/>
          </p:nvSpPr>
          <p:spPr>
            <a:xfrm flipH="false" flipV="false" rot="0">
              <a:off x="0" y="0"/>
              <a:ext cx="14630400" cy="19050000"/>
            </a:xfrm>
            <a:custGeom>
              <a:avLst/>
              <a:gdLst/>
              <a:ahLst/>
              <a:cxnLst/>
              <a:rect r="r" b="b" t="t" l="l"/>
              <a:pathLst>
                <a:path h="19050000" w="14630400">
                  <a:moveTo>
                    <a:pt x="14630400" y="19050000"/>
                  </a:moveTo>
                  <a:lnTo>
                    <a:pt x="0" y="19050000"/>
                  </a:lnTo>
                  <a:lnTo>
                    <a:pt x="0" y="0"/>
                  </a:lnTo>
                  <a:lnTo>
                    <a:pt x="14630400" y="0"/>
                  </a:lnTo>
                  <a:lnTo>
                    <a:pt x="14630400" y="19050000"/>
                  </a:lnTo>
                  <a:close/>
                </a:path>
              </a:pathLst>
            </a:custGeom>
            <a:blipFill>
              <a:blip r:embed="rId3"/>
              <a:stretch>
                <a:fillRect l="0" t="-32" r="0" b="-32"/>
              </a:stretch>
            </a:blipFill>
          </p:spPr>
        </p:sp>
      </p:grpSp>
      <p:sp>
        <p:nvSpPr>
          <p:cNvPr name="TextBox 21" id="21"/>
          <p:cNvSpPr txBox="true"/>
          <p:nvPr/>
        </p:nvSpPr>
        <p:spPr>
          <a:xfrm rot="0">
            <a:off x="1169365" y="4206339"/>
            <a:ext cx="9559594" cy="1900150"/>
          </a:xfrm>
          <a:prstGeom prst="rect">
            <a:avLst/>
          </a:prstGeom>
        </p:spPr>
        <p:txBody>
          <a:bodyPr anchor="t" rtlCol="false" tIns="0" lIns="0" bIns="0" rIns="0">
            <a:spAutoFit/>
          </a:bodyPr>
          <a:lstStyle/>
          <a:p>
            <a:pPr algn="l">
              <a:lnSpc>
                <a:spcPts val="3018"/>
              </a:lnSpc>
            </a:pPr>
            <a:r>
              <a:rPr lang="en-US" sz="2155" spc="-43">
                <a:solidFill>
                  <a:srgbClr val="051D40"/>
                </a:solidFill>
                <a:latin typeface="Poppins"/>
                <a:ea typeface="Poppins"/>
                <a:cs typeface="Poppins"/>
                <a:sym typeface="Poppins"/>
              </a:rPr>
              <a:t>The DHT11 sensor measures temperature and humidity, making it essential for monitoring environmental conditions. In this system, it helps track heatwaves and air moisture levels, providing digital output to the ESP8266 for real-time data analysis and alerts.</a:t>
            </a:r>
          </a:p>
          <a:p>
            <a:pPr algn="l" marL="0" indent="0" lvl="0">
              <a:lnSpc>
                <a:spcPts val="3018"/>
              </a:lnSpc>
              <a:spcBef>
                <a:spcPct val="0"/>
              </a:spcBef>
            </a:pPr>
          </a:p>
        </p:txBody>
      </p:sp>
      <p:grpSp>
        <p:nvGrpSpPr>
          <p:cNvPr name="Group 22" id="22"/>
          <p:cNvGrpSpPr/>
          <p:nvPr/>
        </p:nvGrpSpPr>
        <p:grpSpPr>
          <a:xfrm rot="0">
            <a:off x="-1437271" y="8013393"/>
            <a:ext cx="3735531" cy="373553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86282" y="21931"/>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TOOLS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28532" y="2968507"/>
            <a:ext cx="2942434" cy="727659"/>
            <a:chOff x="0" y="0"/>
            <a:chExt cx="1013291" cy="250585"/>
          </a:xfrm>
        </p:grpSpPr>
        <p:sp>
          <p:nvSpPr>
            <p:cNvPr name="Freeform 10" id="10"/>
            <p:cNvSpPr/>
            <p:nvPr/>
          </p:nvSpPr>
          <p:spPr>
            <a:xfrm flipH="false" flipV="false" rot="0">
              <a:off x="0" y="0"/>
              <a:ext cx="1013291" cy="250585"/>
            </a:xfrm>
            <a:custGeom>
              <a:avLst/>
              <a:gdLst/>
              <a:ahLst/>
              <a:cxnLst/>
              <a:rect r="r" b="b" t="t" l="l"/>
              <a:pathLst>
                <a:path h="250585" w="1013291">
                  <a:moveTo>
                    <a:pt x="121032" y="0"/>
                  </a:moveTo>
                  <a:lnTo>
                    <a:pt x="892259" y="0"/>
                  </a:lnTo>
                  <a:cubicBezTo>
                    <a:pt x="924359" y="0"/>
                    <a:pt x="955144" y="12752"/>
                    <a:pt x="977842" y="35449"/>
                  </a:cubicBezTo>
                  <a:cubicBezTo>
                    <a:pt x="1000540" y="58147"/>
                    <a:pt x="1013291" y="88932"/>
                    <a:pt x="1013291" y="121032"/>
                  </a:cubicBezTo>
                  <a:lnTo>
                    <a:pt x="1013291" y="129553"/>
                  </a:lnTo>
                  <a:cubicBezTo>
                    <a:pt x="1013291" y="161653"/>
                    <a:pt x="1000540" y="192438"/>
                    <a:pt x="977842" y="215136"/>
                  </a:cubicBezTo>
                  <a:cubicBezTo>
                    <a:pt x="955144" y="237834"/>
                    <a:pt x="924359" y="250585"/>
                    <a:pt x="892259" y="250585"/>
                  </a:cubicBezTo>
                  <a:lnTo>
                    <a:pt x="121032" y="250585"/>
                  </a:lnTo>
                  <a:cubicBezTo>
                    <a:pt x="54188" y="250585"/>
                    <a:pt x="0" y="196398"/>
                    <a:pt x="0" y="129553"/>
                  </a:cubicBezTo>
                  <a:lnTo>
                    <a:pt x="0" y="121032"/>
                  </a:lnTo>
                  <a:cubicBezTo>
                    <a:pt x="0" y="88932"/>
                    <a:pt x="12752" y="58147"/>
                    <a:pt x="35449" y="35449"/>
                  </a:cubicBezTo>
                  <a:cubicBezTo>
                    <a:pt x="58147" y="12752"/>
                    <a:pt x="88932" y="0"/>
                    <a:pt x="121032"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OLED LCD </a:t>
              </a:r>
            </a:p>
          </p:txBody>
        </p:sp>
      </p:grpSp>
      <p:grpSp>
        <p:nvGrpSpPr>
          <p:cNvPr name="Group 12" id="12"/>
          <p:cNvGrpSpPr/>
          <p:nvPr/>
        </p:nvGrpSpPr>
        <p:grpSpPr>
          <a:xfrm rot="0">
            <a:off x="-1437271" y="8013393"/>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779784" y="-2924411"/>
            <a:ext cx="4867868" cy="48678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1910768" y="2204416"/>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2"/>
            <a:stretch>
              <a:fillRect l="0" t="0" r="0" b="0"/>
            </a:stretch>
          </a:blipFill>
        </p:spPr>
      </p:sp>
      <p:sp>
        <p:nvSpPr>
          <p:cNvPr name="TextBox 19" id="19"/>
          <p:cNvSpPr txBox="true"/>
          <p:nvPr/>
        </p:nvSpPr>
        <p:spPr>
          <a:xfrm rot="0">
            <a:off x="1169365" y="4206339"/>
            <a:ext cx="9559594" cy="2655442"/>
          </a:xfrm>
          <a:prstGeom prst="rect">
            <a:avLst/>
          </a:prstGeom>
        </p:spPr>
        <p:txBody>
          <a:bodyPr anchor="t" rtlCol="false" tIns="0" lIns="0" bIns="0" rIns="0">
            <a:spAutoFit/>
          </a:bodyPr>
          <a:lstStyle/>
          <a:p>
            <a:pPr algn="l">
              <a:lnSpc>
                <a:spcPts val="3018"/>
              </a:lnSpc>
            </a:pPr>
            <a:r>
              <a:rPr lang="en-US" sz="2155" spc="-43">
                <a:solidFill>
                  <a:srgbClr val="051D40"/>
                </a:solidFill>
                <a:latin typeface="Poppins"/>
                <a:ea typeface="Poppins"/>
                <a:cs typeface="Poppins"/>
                <a:sym typeface="Poppins"/>
              </a:rPr>
              <a:t>The 0.96-inch OLED LCD displays real-time data such as temperature, humidity, and air quality. It is used in this system to provide a clear and concise visual representation of environmental conditions, allowing users to monitor these parameters easily. The display receives data from sensors like the DHT11 (for temperature and humidity) and MQ-135 (for air quality), providing immediate feedback on the system's status.</a:t>
            </a:r>
          </a:p>
          <a:p>
            <a:pPr algn="l" marL="0" indent="0" lvl="0">
              <a:lnSpc>
                <a:spcPts val="301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DAGa7-5Xs38</dc:identifier>
  <dcterms:modified xsi:type="dcterms:W3CDTF">2011-08-01T06:04:30Z</dcterms:modified>
  <cp:revision>1</cp:revision>
  <dc:title>Natural disaster sensor for industry</dc:title>
</cp:coreProperties>
</file>